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52"/>
  </p:notesMasterIdLst>
  <p:sldIdLst>
    <p:sldId id="315" r:id="rId2"/>
    <p:sldId id="298" r:id="rId3"/>
    <p:sldId id="257" r:id="rId4"/>
    <p:sldId id="258" r:id="rId5"/>
    <p:sldId id="259" r:id="rId6"/>
    <p:sldId id="295" r:id="rId7"/>
    <p:sldId id="260" r:id="rId8"/>
    <p:sldId id="296" r:id="rId9"/>
    <p:sldId id="297" r:id="rId10"/>
    <p:sldId id="261" r:id="rId11"/>
    <p:sldId id="274" r:id="rId12"/>
    <p:sldId id="311" r:id="rId13"/>
    <p:sldId id="312" r:id="rId14"/>
    <p:sldId id="313" r:id="rId15"/>
    <p:sldId id="310" r:id="rId16"/>
    <p:sldId id="265" r:id="rId17"/>
    <p:sldId id="266" r:id="rId18"/>
    <p:sldId id="268" r:id="rId19"/>
    <p:sldId id="301" r:id="rId20"/>
    <p:sldId id="277" r:id="rId21"/>
    <p:sldId id="302" r:id="rId22"/>
    <p:sldId id="269" r:id="rId23"/>
    <p:sldId id="278" r:id="rId24"/>
    <p:sldId id="308" r:id="rId25"/>
    <p:sldId id="299" r:id="rId26"/>
    <p:sldId id="280" r:id="rId27"/>
    <p:sldId id="281" r:id="rId28"/>
    <p:sldId id="303" r:id="rId29"/>
    <p:sldId id="271" r:id="rId30"/>
    <p:sldId id="282" r:id="rId31"/>
    <p:sldId id="272" r:id="rId32"/>
    <p:sldId id="283" r:id="rId33"/>
    <p:sldId id="306" r:id="rId34"/>
    <p:sldId id="307" r:id="rId35"/>
    <p:sldId id="304" r:id="rId36"/>
    <p:sldId id="273" r:id="rId37"/>
    <p:sldId id="305" r:id="rId38"/>
    <p:sldId id="284" r:id="rId39"/>
    <p:sldId id="285" r:id="rId40"/>
    <p:sldId id="286" r:id="rId41"/>
    <p:sldId id="287" r:id="rId42"/>
    <p:sldId id="289" r:id="rId43"/>
    <p:sldId id="288" r:id="rId44"/>
    <p:sldId id="290" r:id="rId45"/>
    <p:sldId id="291" r:id="rId46"/>
    <p:sldId id="309" r:id="rId47"/>
    <p:sldId id="292" r:id="rId48"/>
    <p:sldId id="293" r:id="rId49"/>
    <p:sldId id="294" r:id="rId50"/>
    <p:sldId id="314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 autoAdjust="0"/>
    <p:restoredTop sz="94600" autoAdjust="0"/>
  </p:normalViewPr>
  <p:slideViewPr>
    <p:cSldViewPr>
      <p:cViewPr varScale="1">
        <p:scale>
          <a:sx n="62" d="100"/>
          <a:sy n="62" d="100"/>
        </p:scale>
        <p:origin x="-84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2591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A910D-CE6A-459E-8A77-D963DEC6E259}" type="datetimeFigureOut">
              <a:rPr lang="en-IN" smtClean="0"/>
              <a:t>30-03-2014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0B411-E6F4-4301-A491-5637FD3E91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55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Born in 1941 in Osaka, Japan</a:t>
            </a:r>
          </a:p>
          <a:p>
            <a:r>
              <a:rPr lang="en-US"/>
              <a:t>Carpenter</a:t>
            </a:r>
          </a:p>
          <a:p>
            <a:r>
              <a:rPr lang="en-US"/>
              <a:t>Self-taught Architect</a:t>
            </a:r>
          </a:p>
          <a:p>
            <a:r>
              <a:rPr lang="en-US"/>
              <a:t>Apprenticed, but mostly traveled and drew</a:t>
            </a:r>
          </a:p>
          <a:p>
            <a:r>
              <a:rPr lang="en-US"/>
              <a:t>Influenced by Le Corbusier, Mies van der Rohe, Alvar Aalto, Frank Lloyd Wright and Louis Kahn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1980s</a:t>
            </a:r>
          </a:p>
          <a:p>
            <a:r>
              <a:rPr lang="en-US"/>
              <a:t>Complex of apartments</a:t>
            </a:r>
          </a:p>
          <a:p>
            <a:r>
              <a:rPr lang="en-US"/>
              <a:t>Modular cubes 18’</a:t>
            </a:r>
          </a:p>
          <a:p>
            <a:r>
              <a:rPr lang="en-US"/>
              <a:t>Central stair</a:t>
            </a:r>
          </a:p>
          <a:p>
            <a:r>
              <a:rPr lang="en-US"/>
              <a:t>Unique apartments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Importance of water</a:t>
            </a:r>
          </a:p>
          <a:p>
            <a:r>
              <a:rPr lang="en-US"/>
              <a:t>Set in wooded hills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Enter into glass cube room</a:t>
            </a:r>
          </a:p>
          <a:p>
            <a:r>
              <a:rPr lang="en-US"/>
              <a:t>Descend darkened curved stairway</a:t>
            </a:r>
          </a:p>
          <a:p>
            <a:r>
              <a:rPr lang="en-US"/>
              <a:t>Open to dramatic vista</a:t>
            </a:r>
          </a:p>
          <a:p>
            <a:r>
              <a:rPr lang="en-US"/>
              <a:t>Cross in water</a:t>
            </a:r>
          </a:p>
          <a:p>
            <a:r>
              <a:rPr lang="en-US"/>
              <a:t>Open end to nature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Chapels in 80s and 90s</a:t>
            </a:r>
          </a:p>
          <a:p>
            <a:r>
              <a:rPr lang="en-US"/>
              <a:t>Light creates a spiritual calm and sense of awe</a:t>
            </a:r>
          </a:p>
          <a:p>
            <a:r>
              <a:rPr lang="en-US"/>
              <a:t>Approach &amp; turn 180 degrees</a:t>
            </a:r>
          </a:p>
          <a:p>
            <a:r>
              <a:rPr lang="en-US"/>
              <a:t>Dramatically lit</a:t>
            </a:r>
          </a:p>
          <a:p>
            <a:r>
              <a:rPr lang="en-US"/>
              <a:t>Cross</a:t>
            </a:r>
          </a:p>
          <a:p>
            <a:r>
              <a:rPr lang="en-US"/>
              <a:t>Movement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Water also creates paths</a:t>
            </a:r>
          </a:p>
          <a:p>
            <a:r>
              <a:rPr lang="en-US"/>
              <a:t>Paths an important theme</a:t>
            </a:r>
          </a:p>
          <a:p>
            <a:r>
              <a:rPr lang="en-US"/>
              <a:t>Children’s Museum = waterfall terraces</a:t>
            </a:r>
          </a:p>
          <a:p>
            <a:r>
              <a:rPr lang="en-US"/>
              <a:t>Naoshima  = wide stairway and diagonals lead to top</a:t>
            </a:r>
          </a:p>
          <a:p>
            <a:endParaRPr lang="en-US"/>
          </a:p>
          <a:p>
            <a:r>
              <a:rPr lang="en-US"/>
              <a:t>1995 Pritzker Prize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Box that provokes</a:t>
            </a:r>
          </a:p>
          <a:p>
            <a:r>
              <a:rPr lang="en-US"/>
              <a:t>“I do not believe architecture should speak too much. It should remain silent and let nature in the guise of sunlight and wind speak”</a:t>
            </a:r>
          </a:p>
          <a:p>
            <a:r>
              <a:rPr lang="en-US"/>
              <a:t>Creates spaces that respond to human needs and spirit</a:t>
            </a:r>
          </a:p>
          <a:p>
            <a:r>
              <a:rPr lang="en-US"/>
              <a:t>Juxtaposing powerful concrete walls with light and nature</a:t>
            </a:r>
          </a:p>
          <a:p>
            <a:r>
              <a:rPr lang="en-US"/>
              <a:t>Deep sense of peace</a:t>
            </a:r>
          </a:p>
          <a:p>
            <a:r>
              <a:rPr lang="en-US"/>
              <a:t>Simple materials and geometry</a:t>
            </a:r>
          </a:p>
          <a:p>
            <a:r>
              <a:rPr lang="en-US"/>
              <a:t>Exquisite body of work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Uses glass and play of light and wind to bring calming nature inside</a:t>
            </a:r>
          </a:p>
          <a:p>
            <a:r>
              <a:rPr lang="en-US"/>
              <a:t>Timeless and Universal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Primary material = Concrete</a:t>
            </a:r>
          </a:p>
          <a:p>
            <a:r>
              <a:rPr lang="en-US"/>
              <a:t>Precisely crafted wooden forms</a:t>
            </a:r>
          </a:p>
          <a:p>
            <a:r>
              <a:rPr lang="en-US"/>
              <a:t>Varnished and polished\</a:t>
            </a:r>
          </a:p>
          <a:p>
            <a:r>
              <a:rPr lang="en-US"/>
              <a:t>Smooth as silk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Water used in other works</a:t>
            </a:r>
          </a:p>
          <a:p>
            <a:r>
              <a:rPr lang="en-US"/>
              <a:t>Nawira Museum entry ramp</a:t>
            </a:r>
          </a:p>
          <a:p>
            <a:r>
              <a:rPr lang="en-US"/>
              <a:t>Modern rises from water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Opened own firm 1969</a:t>
            </a:r>
          </a:p>
          <a:p>
            <a:r>
              <a:rPr lang="en-US"/>
              <a:t>Became known with Azuma House</a:t>
            </a:r>
          </a:p>
          <a:p>
            <a:r>
              <a:rPr lang="en-US"/>
              <a:t>Narrow </a:t>
            </a:r>
          </a:p>
          <a:p>
            <a:r>
              <a:rPr lang="en-US"/>
              <a:t>Private barrier</a:t>
            </a:r>
          </a:p>
          <a:p>
            <a:r>
              <a:rPr lang="en-US"/>
              <a:t>Open to nature</a:t>
            </a:r>
          </a:p>
          <a:p>
            <a:r>
              <a:rPr lang="en-US"/>
              <a:t>Return to traditional Japanese life-style of contact with light, air, rain and other natural elements</a:t>
            </a:r>
          </a:p>
          <a:p>
            <a:r>
              <a:rPr lang="en-US"/>
              <a:t>Connect building to life that will be lived there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498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506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247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3/30/2014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3/30/2014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3/30/2014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Row_House_in_Sumiyoshi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Atrium_(architecture)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en.wikipedia.org/wiki/Great_Hanshin_earthquake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Church_of_the_Light" TargetMode="External"/><Relationship Id="rId3" Type="http://schemas.openxmlformats.org/officeDocument/2006/relationships/hyperlink" Target="http://en.wikipedia.org/wiki/Alvar_Aalto_Medal" TargetMode="External"/><Relationship Id="rId7" Type="http://schemas.openxmlformats.org/officeDocument/2006/relationships/hyperlink" Target="http://en.wikipedia.org/wiki/Cal_Poly_Pomona_College_of_Environmental_Design" TargetMode="External"/><Relationship Id="rId2" Type="http://schemas.openxmlformats.org/officeDocument/2006/relationships/hyperlink" Target="http://en.wikipedia.org/wiki/Minato-ku,_Osaka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en.wikipedia.org/wiki/AIA_Gold_Medal" TargetMode="External"/><Relationship Id="rId5" Type="http://schemas.openxmlformats.org/officeDocument/2006/relationships/hyperlink" Target="http://en.wikipedia.org/wiki/Royal_Gold_Medal" TargetMode="External"/><Relationship Id="rId4" Type="http://schemas.openxmlformats.org/officeDocument/2006/relationships/hyperlink" Target="http://en.wikipedia.org/wiki/Pritzker_Prize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sumam\Desktop\Ando\Screenshot_2014-03-30-13-54-09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9512" y="3874843"/>
            <a:ext cx="7992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TADAO ANDO</a:t>
            </a:r>
            <a:endParaRPr lang="en-IN" sz="880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28184" y="5584674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ANJALI RAJEEV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2013701037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HARSHINIE SHRI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2013701012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55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060848"/>
            <a:ext cx="7643192" cy="5040600"/>
          </a:xfrm>
        </p:spPr>
        <p:txBody>
          <a:bodyPr>
            <a:normAutofit/>
          </a:bodyPr>
          <a:lstStyle/>
          <a:p>
            <a:r>
              <a:rPr lang="en-IN" dirty="0"/>
              <a:t>walls regulate movement </a:t>
            </a:r>
            <a:endParaRPr lang="en-IN" dirty="0" smtClean="0"/>
          </a:p>
          <a:p>
            <a:pPr marL="137160" indent="0">
              <a:buNone/>
            </a:pPr>
            <a:r>
              <a:rPr lang="en-IN" dirty="0"/>
              <a:t> </a:t>
            </a:r>
            <a:r>
              <a:rPr lang="en-IN" dirty="0" smtClean="0"/>
              <a:t>    </a:t>
            </a:r>
            <a:r>
              <a:rPr lang="en-IN" dirty="0" smtClean="0"/>
              <a:t>and </a:t>
            </a:r>
            <a:r>
              <a:rPr lang="en-IN" dirty="0"/>
              <a:t>bring </a:t>
            </a:r>
            <a:r>
              <a:rPr lang="en-IN" dirty="0" smtClean="0"/>
              <a:t>order.</a:t>
            </a:r>
            <a:endParaRPr lang="en-IN" dirty="0" smtClean="0"/>
          </a:p>
          <a:p>
            <a:r>
              <a:rPr lang="en-IN" dirty="0" smtClean="0"/>
              <a:t>Walls </a:t>
            </a:r>
            <a:r>
              <a:rPr lang="en-IN" dirty="0"/>
              <a:t>command us, divide us, </a:t>
            </a:r>
            <a:endParaRPr lang="en-IN" dirty="0"/>
          </a:p>
          <a:p>
            <a:pPr marL="137160" indent="0">
              <a:buNone/>
            </a:pPr>
            <a:r>
              <a:rPr lang="en-IN" dirty="0" smtClean="0"/>
              <a:t>    unite </a:t>
            </a:r>
            <a:r>
              <a:rPr lang="en-IN" dirty="0"/>
              <a:t>us and bear responsibility and </a:t>
            </a:r>
            <a:endParaRPr lang="en-IN" dirty="0" smtClean="0"/>
          </a:p>
          <a:p>
            <a:pPr marL="137160" indent="0">
              <a:buNone/>
            </a:pPr>
            <a:r>
              <a:rPr lang="en-IN" dirty="0"/>
              <a:t> </a:t>
            </a:r>
            <a:r>
              <a:rPr lang="en-IN" dirty="0" smtClean="0"/>
              <a:t>   </a:t>
            </a:r>
            <a:r>
              <a:rPr lang="en-IN" dirty="0" smtClean="0"/>
              <a:t>power  over </a:t>
            </a:r>
            <a:r>
              <a:rPr lang="en-IN" dirty="0"/>
              <a:t>human relations</a:t>
            </a:r>
            <a:r>
              <a:rPr lang="en-IN" dirty="0" smtClean="0"/>
              <a:t>.</a:t>
            </a:r>
          </a:p>
          <a:p>
            <a:endParaRPr lang="en-IN" dirty="0" smtClean="0"/>
          </a:p>
          <a:p>
            <a:r>
              <a:rPr lang="en-IN" dirty="0" smtClean="0"/>
              <a:t>stimulate </a:t>
            </a:r>
            <a:r>
              <a:rPr lang="en-IN" dirty="0"/>
              <a:t>the self-awareness of those who behold them, absorbing their gaze</a:t>
            </a:r>
            <a:r>
              <a:rPr lang="en-IN" dirty="0" smtClean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620688"/>
            <a:ext cx="183718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Walls</a:t>
            </a:r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  <p:pic>
        <p:nvPicPr>
          <p:cNvPr id="4" name="Picture 9" descr="Old New Rokko Restaura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692696"/>
            <a:ext cx="1870075" cy="1981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6804247" y="3022104"/>
            <a:ext cx="2093913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600" b="1" dirty="0">
                <a:solidFill>
                  <a:schemeClr val="tx2"/>
                </a:solidFill>
              </a:rPr>
              <a:t>Old/New </a:t>
            </a:r>
            <a:r>
              <a:rPr lang="en-US" sz="1600" b="1" dirty="0" err="1">
                <a:solidFill>
                  <a:schemeClr val="tx2"/>
                </a:solidFill>
              </a:rPr>
              <a:t>Rokko</a:t>
            </a:r>
            <a:r>
              <a:rPr lang="en-US" sz="1600" b="1" dirty="0">
                <a:solidFill>
                  <a:schemeClr val="tx2"/>
                </a:solidFill>
              </a:rPr>
              <a:t> Restaurant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Kobe (1985-86)</a:t>
            </a:r>
          </a:p>
        </p:txBody>
      </p:sp>
    </p:spTree>
    <p:extLst>
      <p:ext uri="{BB962C8B-B14F-4D97-AF65-F5344CB8AC3E}">
        <p14:creationId xmlns:p14="http://schemas.microsoft.com/office/powerpoint/2010/main" val="33968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548680"/>
            <a:ext cx="7745505" cy="3877815"/>
          </a:xfrm>
        </p:spPr>
        <p:txBody>
          <a:bodyPr/>
          <a:lstStyle/>
          <a:p>
            <a:r>
              <a:rPr lang="en-IN" dirty="0"/>
              <a:t> Their polished concrete surfaces accept our empathy, and function almost as a mirror for our hearts. </a:t>
            </a:r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 </a:t>
            </a:r>
            <a:r>
              <a:rPr lang="en-IN" dirty="0"/>
              <a:t>reflect the patterns of our hearts, gradually absorbing our consciousness. </a:t>
            </a:r>
          </a:p>
          <a:p>
            <a:endParaRPr lang="en-IN" dirty="0"/>
          </a:p>
        </p:txBody>
      </p:sp>
      <p:pic>
        <p:nvPicPr>
          <p:cNvPr id="4" name="Picture 4" descr="Koshino int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356992"/>
            <a:ext cx="1993458" cy="298382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3995936" y="5589240"/>
            <a:ext cx="2362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600" b="1" dirty="0" err="1">
                <a:solidFill>
                  <a:schemeClr val="tx2"/>
                </a:solidFill>
              </a:rPr>
              <a:t>Koshino</a:t>
            </a:r>
            <a:r>
              <a:rPr lang="en-US" sz="1600" b="1" dirty="0">
                <a:solidFill>
                  <a:schemeClr val="tx2"/>
                </a:solidFill>
              </a:rPr>
              <a:t> House</a:t>
            </a:r>
            <a:br>
              <a:rPr lang="en-US" sz="1600" b="1" dirty="0">
                <a:solidFill>
                  <a:schemeClr val="tx2"/>
                </a:solidFill>
              </a:rPr>
            </a:br>
            <a:r>
              <a:rPr lang="en-US" sz="1600" dirty="0" err="1">
                <a:solidFill>
                  <a:schemeClr val="tx2"/>
                </a:solidFill>
              </a:rPr>
              <a:t>Ashiya</a:t>
            </a:r>
            <a:r>
              <a:rPr lang="en-US" sz="1600" dirty="0">
                <a:solidFill>
                  <a:schemeClr val="tx2"/>
                </a:solidFill>
              </a:rPr>
              <a:t> (1979-81)</a:t>
            </a:r>
            <a:br>
              <a:rPr lang="en-US" sz="1600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40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620688"/>
            <a:ext cx="7745505" cy="3877815"/>
          </a:xfrm>
        </p:spPr>
        <p:txBody>
          <a:bodyPr/>
          <a:lstStyle/>
          <a:p>
            <a:r>
              <a:rPr lang="en-IN" dirty="0"/>
              <a:t> In the church of light, an </a:t>
            </a:r>
            <a:r>
              <a:rPr lang="en-IN" dirty="0" smtClean="0"/>
              <a:t>angled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</a:t>
            </a:r>
            <a:r>
              <a:rPr lang="en-IN" dirty="0" smtClean="0"/>
              <a:t> </a:t>
            </a:r>
            <a:r>
              <a:rPr lang="en-IN" dirty="0"/>
              <a:t>wall pierces a concrete cube. </a:t>
            </a:r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7410" name="Picture 2" descr="C:\Users\sumam\Desktop\Ando\Screenshot_2014-03-30-13-51-58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548680"/>
            <a:ext cx="2808312" cy="60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6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At the </a:t>
            </a:r>
            <a:r>
              <a:rPr lang="en-IN" dirty="0" err="1"/>
              <a:t>Chichu</a:t>
            </a:r>
            <a:r>
              <a:rPr lang="en-IN" dirty="0"/>
              <a:t> art museum, a wall bisected horizontally encircles the inner courtyard like a medieval rampart. </a:t>
            </a:r>
          </a:p>
        </p:txBody>
      </p:sp>
      <p:pic>
        <p:nvPicPr>
          <p:cNvPr id="4" name="Picture 12" descr="Chikatsu-Asuka Hx M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528" y="3501008"/>
            <a:ext cx="3024336" cy="299283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894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0648"/>
            <a:ext cx="8280920" cy="2952328"/>
          </a:xfrm>
        </p:spPr>
        <p:txBody>
          <a:bodyPr>
            <a:normAutofit/>
          </a:bodyPr>
          <a:lstStyle/>
          <a:p>
            <a:r>
              <a:rPr lang="en-IN" dirty="0"/>
              <a:t>Walls express an inner strength and in them we discover Ando’s convictions</a:t>
            </a:r>
            <a:r>
              <a:rPr lang="en-IN" dirty="0" smtClean="0"/>
              <a:t>.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It </a:t>
            </a:r>
            <a:r>
              <a:rPr lang="en-IN" dirty="0"/>
              <a:t>validate Ando’s existence and engender his distinct aesthetic of absence.</a:t>
            </a:r>
          </a:p>
          <a:p>
            <a:endParaRPr lang="en-IN" dirty="0"/>
          </a:p>
        </p:txBody>
      </p:sp>
      <p:pic>
        <p:nvPicPr>
          <p:cNvPr id="1026" name="Picture 2" descr="C:\Users\sumam\Desktop\Ando\2014-03-30 14.16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780928"/>
            <a:ext cx="3168352" cy="37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9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34" name="Picture 10" descr="Vitra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685800"/>
            <a:ext cx="4648200" cy="3124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236" name="Rectangle 12"/>
          <p:cNvSpPr>
            <a:spLocks noChangeArrowheads="1"/>
          </p:cNvSpPr>
          <p:nvPr/>
        </p:nvSpPr>
        <p:spPr bwMode="auto">
          <a:xfrm>
            <a:off x="2362200" y="3733800"/>
            <a:ext cx="4724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600" b="1">
                <a:solidFill>
                  <a:schemeClr val="tx2"/>
                </a:solidFill>
              </a:rPr>
              <a:t>Vitra Seminar House, </a:t>
            </a:r>
            <a:r>
              <a:rPr lang="en-US" sz="1600">
                <a:solidFill>
                  <a:schemeClr val="tx2"/>
                </a:solidFill>
              </a:rPr>
              <a:t>Weil-am-Rhein (1989-93)</a:t>
            </a:r>
          </a:p>
        </p:txBody>
      </p:sp>
      <p:sp>
        <p:nvSpPr>
          <p:cNvPr id="52237" name="Text Box 13"/>
          <p:cNvSpPr txBox="1">
            <a:spLocks noChangeArrowheads="1"/>
          </p:cNvSpPr>
          <p:nvPr/>
        </p:nvSpPr>
        <p:spPr bwMode="auto">
          <a:xfrm>
            <a:off x="762000" y="4419600"/>
            <a:ext cx="80010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/>
              <a:t>“What I have sought to achieve is a spatiality that stimulates the human spirit, awakens the sensitivity and communicates with the deeper soul.”</a:t>
            </a:r>
            <a:r>
              <a:rPr lang="en-US" sz="2400"/>
              <a:t> 					– </a:t>
            </a:r>
            <a:r>
              <a:rPr lang="en-US"/>
              <a:t>Tadao Ando</a:t>
            </a:r>
          </a:p>
        </p:txBody>
      </p:sp>
    </p:spTree>
    <p:extLst>
      <p:ext uri="{BB962C8B-B14F-4D97-AF65-F5344CB8AC3E}">
        <p14:creationId xmlns:p14="http://schemas.microsoft.com/office/powerpoint/2010/main" val="315767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Ando’s grandmother was a very independent woman who wanted her grandson to have the same individuality and learn through physical experience. 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/>
              </a:rPr>
              <a:t> </a:t>
            </a:r>
            <a:r>
              <a:rPr lang="en-IN" u="sng" dirty="0">
                <a:effectLst/>
              </a:rPr>
              <a:t>Interpretation</a:t>
            </a:r>
            <a:endParaRPr lang="en-IN" dirty="0"/>
          </a:p>
        </p:txBody>
      </p:sp>
      <p:pic>
        <p:nvPicPr>
          <p:cNvPr id="2050" name="Picture 2" descr="C:\Users\sumam\Pictures\2014-03-30 14.17.4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415" y="3356992"/>
            <a:ext cx="2311838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4927476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Ando’s grandmother’s house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161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His experiences of  life lay the foundation for his views and later become his principle in his profession. </a:t>
            </a:r>
          </a:p>
          <a:p>
            <a:r>
              <a:rPr lang="en-IN" dirty="0" smtClean="0"/>
              <a:t>He </a:t>
            </a:r>
            <a:r>
              <a:rPr lang="en-IN" dirty="0"/>
              <a:t>believes in creating a form with importance to its spatiality rather than creating an interesting form. </a:t>
            </a:r>
          </a:p>
          <a:p>
            <a:r>
              <a:rPr lang="en-IN" dirty="0"/>
              <a:t>According to him it is “</a:t>
            </a:r>
            <a:r>
              <a:rPr lang="en-IN" dirty="0" err="1"/>
              <a:t>shintai</a:t>
            </a:r>
            <a:r>
              <a:rPr lang="en-IN" dirty="0"/>
              <a:t>” – the soul that experiences each space.</a:t>
            </a:r>
          </a:p>
          <a:p>
            <a:r>
              <a:rPr lang="en-IN" dirty="0"/>
              <a:t> He is deeply moved by the history, Japanese traditions and culture.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287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Ando believes that architecture is an allegory of its maker. </a:t>
            </a:r>
          </a:p>
          <a:p>
            <a:r>
              <a:rPr lang="en-IN" dirty="0" smtClean="0"/>
              <a:t>Ando’s </a:t>
            </a:r>
            <a:r>
              <a:rPr lang="en-IN" dirty="0"/>
              <a:t>disregard to </a:t>
            </a:r>
            <a:r>
              <a:rPr lang="en-IN" dirty="0" smtClean="0"/>
              <a:t>westernization </a:t>
            </a:r>
            <a:r>
              <a:rPr lang="en-IN" dirty="0"/>
              <a:t>is reflected in his style of </a:t>
            </a:r>
            <a:r>
              <a:rPr lang="en-IN" dirty="0" smtClean="0"/>
              <a:t>architecture.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04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 descr="Childrens liby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66800"/>
            <a:ext cx="2800350" cy="3733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8" name="Picture 10" descr="Pulitzer hall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66800"/>
            <a:ext cx="2465388" cy="3733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1600200" y="4800600"/>
            <a:ext cx="2819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600" b="1">
                <a:solidFill>
                  <a:schemeClr val="tx2"/>
                </a:solidFill>
              </a:rPr>
              <a:t>International Library of Children’s Literature</a:t>
            </a:r>
            <a:br>
              <a:rPr lang="en-US" sz="1600" b="1">
                <a:solidFill>
                  <a:schemeClr val="tx2"/>
                </a:solidFill>
              </a:rPr>
            </a:br>
            <a:r>
              <a:rPr lang="en-US" sz="1600">
                <a:solidFill>
                  <a:schemeClr val="tx2"/>
                </a:solidFill>
              </a:rPr>
              <a:t>Tokyo (2002)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5105400" y="4800600"/>
            <a:ext cx="2362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600" b="1">
                <a:solidFill>
                  <a:schemeClr val="tx2"/>
                </a:solidFill>
              </a:rPr>
              <a:t>Pulitzer Foundation for the Arts</a:t>
            </a:r>
            <a:br>
              <a:rPr lang="en-US" sz="1600" b="1">
                <a:solidFill>
                  <a:schemeClr val="tx2"/>
                </a:solidFill>
              </a:rPr>
            </a:br>
            <a:r>
              <a:rPr lang="en-US" sz="1600">
                <a:solidFill>
                  <a:schemeClr val="tx2"/>
                </a:solidFill>
              </a:rPr>
              <a:t>St. Louis (1997-2001)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24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7" descr="Ando pictur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8950" y="548680"/>
            <a:ext cx="3568014" cy="26642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6" name="Picture 10" descr="teahouse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60648"/>
            <a:ext cx="973138" cy="13985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9" name="Picture 13" descr="Unite d'habitatio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736" y="3501008"/>
            <a:ext cx="1828800" cy="1133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72" name="Picture 16" descr="lake shore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865" y="1916832"/>
            <a:ext cx="1271365" cy="189768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990600" y="4724400"/>
            <a:ext cx="56388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>
                <a:solidFill>
                  <a:schemeClr val="tx2"/>
                </a:solidFill>
              </a:rPr>
              <a:t>Tadao Ando</a:t>
            </a:r>
          </a:p>
        </p:txBody>
      </p:sp>
      <p:pic>
        <p:nvPicPr>
          <p:cNvPr id="19476" name="Picture 20" descr="Imperia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149080"/>
            <a:ext cx="2921622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83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highly philosophical -uses the traditional Japanese style of architecture which is simple and minimalistic .</a:t>
            </a:r>
          </a:p>
          <a:p>
            <a:r>
              <a:rPr lang="en-IN" dirty="0"/>
              <a:t> interplay of light and dark reveals forms and on the way bring richness back into architectural spaces.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019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07" name="Picture 15" descr="Forms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50" y="3382169"/>
            <a:ext cx="952500" cy="962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9" name="Picture 7" descr="Pulitzer foundation 1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038600" cy="2019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403" name="Picture 11" descr="Childrens liby int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95400"/>
            <a:ext cx="2630488" cy="3505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402" name="Rectangle 10"/>
          <p:cNvSpPr>
            <a:spLocks noChangeArrowheads="1"/>
          </p:cNvSpPr>
          <p:nvPr/>
        </p:nvSpPr>
        <p:spPr bwMode="auto">
          <a:xfrm>
            <a:off x="1143000" y="4800600"/>
            <a:ext cx="4038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600" b="1">
                <a:solidFill>
                  <a:schemeClr val="tx2"/>
                </a:solidFill>
              </a:rPr>
              <a:t>Pulitzer Foundation for the Arts</a:t>
            </a:r>
            <a:br>
              <a:rPr lang="en-US" sz="1600" b="1">
                <a:solidFill>
                  <a:schemeClr val="tx2"/>
                </a:solidFill>
              </a:rPr>
            </a:br>
            <a:r>
              <a:rPr lang="en-US" sz="1600">
                <a:solidFill>
                  <a:schemeClr val="tx2"/>
                </a:solidFill>
              </a:rPr>
              <a:t>St. Louis (1997-2001)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29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boldness that was passed on to young Ando by his grandmother and that he inculcated during his profession as a boxer is also reflected in his perception of his own design</a:t>
            </a:r>
            <a:r>
              <a:rPr lang="en-IN" dirty="0" smtClean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495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His first building, Row house, revolves around the concept of family love which he has achieved using an open courtyard that becomes the centre of all interactions. </a:t>
            </a:r>
          </a:p>
          <a:p>
            <a:r>
              <a:rPr lang="en-IN" dirty="0"/>
              <a:t> fallacy - bathroom is separated from the rest of the rooms by this same open courtyard which makes the access difficult during monsoon season</a:t>
            </a:r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65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ANDO’S PROJECTS </a:t>
            </a:r>
            <a:r>
              <a:rPr lang="en-US" sz="3200" dirty="0" smtClean="0"/>
              <a:t>AND </a:t>
            </a:r>
            <a:r>
              <a:rPr lang="en-US" sz="3200" dirty="0" smtClean="0"/>
              <a:t>BUILDINGS FROM OUR VIEW</a:t>
            </a:r>
            <a:endParaRPr lang="en-IN" sz="3200" dirty="0"/>
          </a:p>
        </p:txBody>
      </p:sp>
      <p:pic>
        <p:nvPicPr>
          <p:cNvPr id="39940" name="Picture 4" descr="Nariwa Mus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66371"/>
            <a:ext cx="2374032" cy="302159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2" name="Picture 6" descr="New Modern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5025" y="2842124"/>
            <a:ext cx="3803650" cy="267235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45" name="Rectangle 9"/>
          <p:cNvSpPr>
            <a:spLocks noChangeArrowheads="1"/>
          </p:cNvSpPr>
          <p:nvPr/>
        </p:nvSpPr>
        <p:spPr bwMode="auto">
          <a:xfrm>
            <a:off x="685800" y="5257800"/>
            <a:ext cx="2819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600" b="1">
                <a:solidFill>
                  <a:schemeClr val="tx2"/>
                </a:solidFill>
              </a:rPr>
              <a:t>Nariwa Museum</a:t>
            </a:r>
            <a:br>
              <a:rPr lang="en-US" sz="1600" b="1">
                <a:solidFill>
                  <a:schemeClr val="tx2"/>
                </a:solidFill>
              </a:rPr>
            </a:br>
            <a:r>
              <a:rPr lang="en-US" sz="1600">
                <a:solidFill>
                  <a:schemeClr val="tx2"/>
                </a:solidFill>
              </a:rPr>
              <a:t>Nariwa (1992-1994)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39946" name="Rectangle 10"/>
          <p:cNvSpPr>
            <a:spLocks noChangeArrowheads="1"/>
          </p:cNvSpPr>
          <p:nvPr/>
        </p:nvSpPr>
        <p:spPr bwMode="auto">
          <a:xfrm>
            <a:off x="4495800" y="5257800"/>
            <a:ext cx="281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600" b="1">
                <a:solidFill>
                  <a:schemeClr val="tx2"/>
                </a:solidFill>
              </a:rPr>
              <a:t>The Modern Art Museum</a:t>
            </a:r>
            <a:br>
              <a:rPr lang="en-US" sz="1600" b="1">
                <a:solidFill>
                  <a:schemeClr val="tx2"/>
                </a:solidFill>
              </a:rPr>
            </a:br>
            <a:r>
              <a:rPr lang="en-US" sz="1600">
                <a:solidFill>
                  <a:schemeClr val="tx2"/>
                </a:solidFill>
              </a:rPr>
              <a:t>Ft. Worth  (2002)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58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7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4724400"/>
            <a:ext cx="76200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/>
              <a:t>Azuma House</a:t>
            </a:r>
            <a:br>
              <a:rPr lang="en-US"/>
            </a:br>
            <a:r>
              <a:rPr lang="en-US" sz="1800"/>
              <a:t>Kobe (1975)</a:t>
            </a:r>
          </a:p>
        </p:txBody>
      </p:sp>
      <p:pic>
        <p:nvPicPr>
          <p:cNvPr id="20484" name="Picture 4" descr="Azuma House entry exterior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2436813" cy="31575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6" name="Picture 6" descr="Azuma House 2nd floor B&amp;W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263" y="1524000"/>
            <a:ext cx="4071937" cy="3175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880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u="sng" dirty="0" smtClean="0">
                <a:hlinkClick r:id="rId2" tooltip="Row House in Sumiyoshi"/>
              </a:rPr>
              <a:t>Located in </a:t>
            </a:r>
            <a:r>
              <a:rPr lang="en-IN" u="sng" dirty="0">
                <a:hlinkClick r:id="rId2" tooltip="Row House in Sumiyoshi"/>
              </a:rPr>
              <a:t>Sumiyoshi</a:t>
            </a:r>
            <a:r>
              <a:rPr lang="en-IN" dirty="0" smtClean="0"/>
              <a:t>", it is a  </a:t>
            </a:r>
            <a:r>
              <a:rPr lang="en-IN" dirty="0"/>
              <a:t>small two-story, </a:t>
            </a:r>
            <a:r>
              <a:rPr lang="en-IN" dirty="0" smtClean="0"/>
              <a:t>cast-in-plane </a:t>
            </a:r>
            <a:r>
              <a:rPr lang="en-IN" dirty="0"/>
              <a:t>concrete house completed in 1976, is an early work which began to show elements of his characteristic style. </a:t>
            </a:r>
          </a:p>
          <a:p>
            <a:r>
              <a:rPr lang="en-IN" dirty="0" smtClean="0"/>
              <a:t>It </a:t>
            </a:r>
            <a:r>
              <a:rPr lang="en-IN" dirty="0"/>
              <a:t>consists of three equal rectangular volumes: two enclosed volumes of interior spaces separated by an open courtyard.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 HOUSE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980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courtyard's position between the two interior volumes becomes an integral part of the house's circulation system.</a:t>
            </a:r>
          </a:p>
          <a:p>
            <a:r>
              <a:rPr lang="en-IN" dirty="0"/>
              <a:t> The house is famous for the contrast between appearance and spatial organization which allow people to experience the richness of the space within the geometry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323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Rokko Housing 1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24000"/>
            <a:ext cx="3810000" cy="30178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9" name="Picture 7" descr="Rokko aerial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3352800" cy="30178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838200" y="4572000"/>
            <a:ext cx="647700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/>
              <a:t>Rokko Housing</a:t>
            </a:r>
          </a:p>
          <a:p>
            <a:pPr>
              <a:spcBef>
                <a:spcPct val="50000"/>
              </a:spcBef>
            </a:pPr>
            <a:r>
              <a:rPr lang="en-US"/>
              <a:t>Kobe (1981-1983, 1985–1989)</a:t>
            </a:r>
          </a:p>
        </p:txBody>
      </p:sp>
    </p:spTree>
    <p:extLst>
      <p:ext uri="{BB962C8B-B14F-4D97-AF65-F5344CB8AC3E}">
        <p14:creationId xmlns:p14="http://schemas.microsoft.com/office/powerpoint/2010/main" val="361311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Ando's housing complex at </a:t>
            </a:r>
            <a:r>
              <a:rPr lang="en-IN" dirty="0" err="1"/>
              <a:t>Rokko</a:t>
            </a:r>
            <a:r>
              <a:rPr lang="en-IN" dirty="0"/>
              <a:t>, just outside Kobe, is a complex warren of terraces and balconies, </a:t>
            </a:r>
            <a:r>
              <a:rPr lang="en-IN" u="sng" dirty="0">
                <a:hlinkClick r:id="rId2" tooltip="Atrium (architecture)"/>
              </a:rPr>
              <a:t>atriums</a:t>
            </a:r>
            <a:r>
              <a:rPr lang="en-IN" dirty="0"/>
              <a:t> and shafts</a:t>
            </a:r>
            <a:r>
              <a:rPr lang="en-IN" dirty="0" smtClean="0"/>
              <a:t>.</a:t>
            </a:r>
          </a:p>
          <a:p>
            <a:r>
              <a:rPr lang="en-IN" dirty="0" smtClean="0"/>
              <a:t> </a:t>
            </a:r>
            <a:r>
              <a:rPr lang="en-IN" dirty="0"/>
              <a:t>The designs for </a:t>
            </a:r>
            <a:r>
              <a:rPr lang="en-IN" dirty="0" err="1"/>
              <a:t>Rokko</a:t>
            </a:r>
            <a:r>
              <a:rPr lang="en-IN" dirty="0"/>
              <a:t> Housing One (1983) and for </a:t>
            </a:r>
            <a:r>
              <a:rPr lang="en-IN" dirty="0" err="1"/>
              <a:t>Rokko</a:t>
            </a:r>
            <a:r>
              <a:rPr lang="en-IN" dirty="0"/>
              <a:t> Housing Two (1993) illustrate a range of issues in traditional architectural vocabulary—the interplay of solid and void, the alternatives of open and closed, the contrasts of light and darkness. 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ROKKO HOUSING PROJECT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544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1"/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539552" y="332656"/>
            <a:ext cx="8229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Influences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: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208912" cy="17526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Japanese Tea House;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Mies</a:t>
            </a:r>
            <a:r>
              <a:rPr lang="en-US" dirty="0">
                <a:latin typeface="Arial" pitchFamily="34" charset="0"/>
                <a:cs typeface="Arial" pitchFamily="34" charset="0"/>
              </a:rPr>
              <a:t> van der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Rohe</a:t>
            </a:r>
            <a:r>
              <a:rPr lang="en-US" dirty="0">
                <a:latin typeface="Arial" pitchFamily="34" charset="0"/>
                <a:cs typeface="Arial" pitchFamily="34" charset="0"/>
              </a:rPr>
              <a:t>, Lake Shore Drive Apartments; Frank Lloyd Wright, Imperial Hotel; Le Corbusier, Unite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d’Habitation</a:t>
            </a:r>
            <a:endParaRPr lang="en-IN" dirty="0"/>
          </a:p>
        </p:txBody>
      </p:sp>
      <p:pic>
        <p:nvPicPr>
          <p:cNvPr id="4" name="Content Placeholder 3" descr="Charcoal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5888"/>
            <a:ext cx="3790950" cy="420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3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392248"/>
            <a:ext cx="8229600" cy="4709160"/>
          </a:xfrm>
        </p:spPr>
        <p:txBody>
          <a:bodyPr/>
          <a:lstStyle/>
          <a:p>
            <a:r>
              <a:rPr lang="en-IN" dirty="0"/>
              <a:t>More significantly, </a:t>
            </a:r>
            <a:r>
              <a:rPr lang="en-IN" dirty="0" smtClean="0"/>
              <a:t>Ando's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</a:t>
            </a:r>
            <a:r>
              <a:rPr lang="en-IN" dirty="0" smtClean="0"/>
              <a:t> </a:t>
            </a:r>
            <a:r>
              <a:rPr lang="en-IN" dirty="0"/>
              <a:t>noteworthy engineering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</a:t>
            </a:r>
            <a:r>
              <a:rPr lang="en-IN" dirty="0" smtClean="0"/>
              <a:t>achievement </a:t>
            </a:r>
            <a:r>
              <a:rPr lang="en-IN" dirty="0"/>
              <a:t>in these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</a:t>
            </a:r>
            <a:r>
              <a:rPr lang="en-IN" dirty="0" smtClean="0"/>
              <a:t>clustered </a:t>
            </a:r>
            <a:r>
              <a:rPr lang="en-IN" dirty="0"/>
              <a:t>buildings is </a:t>
            </a:r>
            <a:r>
              <a:rPr lang="en-IN" dirty="0" smtClean="0"/>
              <a:t>site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</a:t>
            </a:r>
            <a:r>
              <a:rPr lang="en-IN" dirty="0" smtClean="0"/>
              <a:t> </a:t>
            </a:r>
            <a:r>
              <a:rPr lang="en-IN" dirty="0"/>
              <a:t>specific—the structures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</a:t>
            </a:r>
            <a:r>
              <a:rPr lang="en-IN" dirty="0" smtClean="0"/>
              <a:t>survived </a:t>
            </a:r>
            <a:r>
              <a:rPr lang="en-IN" dirty="0"/>
              <a:t>undamaged after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</a:t>
            </a:r>
            <a:r>
              <a:rPr lang="en-IN" dirty="0" smtClean="0"/>
              <a:t>the</a:t>
            </a:r>
            <a:r>
              <a:rPr lang="en-IN" dirty="0"/>
              <a:t> </a:t>
            </a:r>
            <a:r>
              <a:rPr lang="en-IN" u="sng" dirty="0">
                <a:hlinkClick r:id="rId2" tooltip="Great Hanshin earthquake"/>
              </a:rPr>
              <a:t>Great Hanshin </a:t>
            </a:r>
            <a:endParaRPr lang="en-IN" u="sng" dirty="0" smtClean="0">
              <a:hlinkClick r:id="rId2" tooltip="Great Hanshin earthquake"/>
            </a:endParaRPr>
          </a:p>
          <a:p>
            <a:pPr marL="0" indent="0">
              <a:buNone/>
            </a:pPr>
            <a:r>
              <a:rPr lang="en-IN" u="sng" dirty="0">
                <a:hlinkClick r:id="rId2" tooltip="Great Hanshin earthquake"/>
              </a:rPr>
              <a:t> </a:t>
            </a:r>
            <a:r>
              <a:rPr lang="en-IN" u="sng" dirty="0" smtClean="0">
                <a:hlinkClick r:id="rId2" tooltip="Great Hanshin earthquake"/>
              </a:rPr>
              <a:t>    </a:t>
            </a:r>
            <a:r>
              <a:rPr lang="en-IN" u="sng" dirty="0" smtClean="0">
                <a:hlinkClick r:id="rId2" tooltip="Great Hanshin earthquake"/>
              </a:rPr>
              <a:t>Earthquake</a:t>
            </a:r>
            <a:r>
              <a:rPr lang="en-IN" dirty="0"/>
              <a:t> of 1995</a:t>
            </a:r>
            <a:r>
              <a:rPr lang="en-IN" dirty="0" smtClean="0"/>
              <a:t>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3074" name="Picture 2" descr="C:\Users\sumam\Desktop\Ando\Screenshot_2014-03-30-13-50-5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276872"/>
            <a:ext cx="3456384" cy="352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04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Ando believes that a place of worship is a place away from all worldly boundaries. </a:t>
            </a:r>
            <a:endParaRPr lang="en-IN" dirty="0" smtClean="0"/>
          </a:p>
          <a:p>
            <a:r>
              <a:rPr lang="en-IN" dirty="0" smtClean="0"/>
              <a:t>He </a:t>
            </a:r>
            <a:r>
              <a:rPr lang="en-IN" dirty="0"/>
              <a:t>uses the traditional Japanese style of architecture for the design of a typical westernized catholic church</a:t>
            </a:r>
            <a:r>
              <a:rPr lang="en-IN" dirty="0" smtClean="0"/>
              <a:t>.</a:t>
            </a:r>
          </a:p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CHURCHES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391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2880320"/>
          </a:xfrm>
        </p:spPr>
        <p:txBody>
          <a:bodyPr/>
          <a:lstStyle/>
          <a:p>
            <a:r>
              <a:rPr lang="en-IN" dirty="0"/>
              <a:t>He has designed three churches which revolves around three different elements of nature as the basic concept viz. the church of light, the church of water and the church of wind.</a:t>
            </a:r>
          </a:p>
          <a:p>
            <a:endParaRPr lang="en-IN" dirty="0"/>
          </a:p>
        </p:txBody>
      </p:sp>
      <p:pic>
        <p:nvPicPr>
          <p:cNvPr id="6146" name="Picture 2" descr="C:\Users\sumam\Desktop\Ando\2014-03-30 14.12.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40" y="2420888"/>
            <a:ext cx="8077200" cy="393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9672" y="5805264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Church on the water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644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Picture 4" descr="Church on Water from book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5900" y="1819275"/>
            <a:ext cx="6172200" cy="2762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062" name="Rectangle 6"/>
          <p:cNvSpPr>
            <a:spLocks noChangeArrowheads="1"/>
          </p:cNvSpPr>
          <p:nvPr/>
        </p:nvSpPr>
        <p:spPr bwMode="auto">
          <a:xfrm>
            <a:off x="1562100" y="4583113"/>
            <a:ext cx="5715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4400">
                <a:solidFill>
                  <a:schemeClr val="tx2"/>
                </a:solidFill>
              </a:rPr>
              <a:t>Church on the Water</a:t>
            </a:r>
            <a:br>
              <a:rPr lang="en-US" sz="4400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Hokkaido (1985-88)</a:t>
            </a:r>
          </a:p>
        </p:txBody>
      </p:sp>
    </p:spTree>
    <p:extLst>
      <p:ext uri="{BB962C8B-B14F-4D97-AF65-F5344CB8AC3E}">
        <p14:creationId xmlns:p14="http://schemas.microsoft.com/office/powerpoint/2010/main" val="67789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0" name="Picture 4" descr="Church on water top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52600"/>
            <a:ext cx="2239963" cy="2819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2" name="Picture 6" descr="Church on water inside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752600"/>
            <a:ext cx="4495800" cy="28051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1143000" y="4572000"/>
            <a:ext cx="5715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4400">
                <a:solidFill>
                  <a:schemeClr val="tx2"/>
                </a:solidFill>
              </a:rPr>
              <a:t>Church on the Water</a:t>
            </a:r>
            <a:br>
              <a:rPr lang="en-US" sz="4400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Hokkaido (1985-88)</a:t>
            </a:r>
          </a:p>
        </p:txBody>
      </p:sp>
    </p:spTree>
    <p:extLst>
      <p:ext uri="{BB962C8B-B14F-4D97-AF65-F5344CB8AC3E}">
        <p14:creationId xmlns:p14="http://schemas.microsoft.com/office/powerpoint/2010/main" val="365636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 descr="Church of the light 1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609600"/>
            <a:ext cx="5672138" cy="44561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1905000" y="5105400"/>
            <a:ext cx="5715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4400">
                <a:solidFill>
                  <a:schemeClr val="tx2"/>
                </a:solidFill>
              </a:rPr>
              <a:t>Church of the Light</a:t>
            </a:r>
            <a:br>
              <a:rPr lang="en-US" sz="4400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Ibaraki (1987-89)</a:t>
            </a:r>
          </a:p>
        </p:txBody>
      </p:sp>
    </p:spTree>
    <p:extLst>
      <p:ext uri="{BB962C8B-B14F-4D97-AF65-F5344CB8AC3E}">
        <p14:creationId xmlns:p14="http://schemas.microsoft.com/office/powerpoint/2010/main" val="196127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394720" cy="116205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Church of light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1622" y="620688"/>
            <a:ext cx="5111750" cy="5853113"/>
          </a:xfrm>
        </p:spPr>
        <p:txBody>
          <a:bodyPr/>
          <a:lstStyle/>
          <a:p>
            <a:r>
              <a:rPr lang="en-IN" dirty="0" smtClean="0"/>
              <a:t>It is an astounding example of Ando’s interplay of light and dark.</a:t>
            </a:r>
          </a:p>
          <a:p>
            <a:r>
              <a:rPr lang="en-IN" dirty="0" smtClean="0"/>
              <a:t> The church is based on the concept of natural light. </a:t>
            </a:r>
          </a:p>
          <a:p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539289" y="1556792"/>
            <a:ext cx="3008313" cy="4602163"/>
          </a:xfrm>
        </p:spPr>
        <p:txBody>
          <a:bodyPr/>
          <a:lstStyle/>
          <a:p>
            <a:endParaRPr lang="en-IN"/>
          </a:p>
        </p:txBody>
      </p:sp>
      <p:pic>
        <p:nvPicPr>
          <p:cNvPr id="5122" name="Picture 2" descr="C:\Users\sumam\Desktop\Ando\Screenshot_2014-03-30-13-51-58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556792"/>
            <a:ext cx="3295823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09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4" name="Picture 4" descr="Church of the light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14400"/>
            <a:ext cx="3195638" cy="419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6" name="Picture 6" descr="Church of the light 3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425" y="914400"/>
            <a:ext cx="2824163" cy="419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569" name="Rectangle 9"/>
          <p:cNvSpPr>
            <a:spLocks noChangeArrowheads="1"/>
          </p:cNvSpPr>
          <p:nvPr/>
        </p:nvSpPr>
        <p:spPr bwMode="auto">
          <a:xfrm>
            <a:off x="1219200" y="5105400"/>
            <a:ext cx="5715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4400">
                <a:solidFill>
                  <a:schemeClr val="tx2"/>
                </a:solidFill>
              </a:rPr>
              <a:t>Church of the Light</a:t>
            </a:r>
            <a:br>
              <a:rPr lang="en-US" sz="4400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Ibaraki (1987-89)</a:t>
            </a:r>
          </a:p>
        </p:txBody>
      </p:sp>
    </p:spTree>
    <p:extLst>
      <p:ext uri="{BB962C8B-B14F-4D97-AF65-F5344CB8AC3E}">
        <p14:creationId xmlns:p14="http://schemas.microsoft.com/office/powerpoint/2010/main" val="144881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426348"/>
            <a:ext cx="8229600" cy="4709160"/>
          </a:xfrm>
        </p:spPr>
        <p:txBody>
          <a:bodyPr/>
          <a:lstStyle/>
          <a:p>
            <a:r>
              <a:rPr lang="en-IN" dirty="0"/>
              <a:t>The richness in the design of this church lies in its simplicity. </a:t>
            </a:r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The </a:t>
            </a:r>
            <a:r>
              <a:rPr lang="en-IN" dirty="0"/>
              <a:t>huge cross in the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</a:t>
            </a:r>
            <a:r>
              <a:rPr lang="en-IN" dirty="0" smtClean="0"/>
              <a:t>concrete </a:t>
            </a:r>
            <a:r>
              <a:rPr lang="en-IN" dirty="0"/>
              <a:t>wall through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</a:t>
            </a:r>
            <a:r>
              <a:rPr lang="en-IN" dirty="0" smtClean="0"/>
              <a:t>which </a:t>
            </a:r>
            <a:r>
              <a:rPr lang="en-IN" dirty="0"/>
              <a:t>light enters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</a:t>
            </a:r>
            <a:r>
              <a:rPr lang="en-IN" dirty="0" smtClean="0"/>
              <a:t>purifies </a:t>
            </a:r>
            <a:r>
              <a:rPr lang="en-IN" dirty="0"/>
              <a:t>the soul of a true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</a:t>
            </a:r>
            <a:r>
              <a:rPr lang="en-IN" dirty="0" smtClean="0"/>
              <a:t>devotee</a:t>
            </a:r>
            <a:r>
              <a:rPr lang="en-IN" dirty="0"/>
              <a:t>. </a:t>
            </a:r>
          </a:p>
          <a:p>
            <a:pPr marL="0" indent="0">
              <a:buNone/>
            </a:pPr>
            <a:r>
              <a:rPr lang="en-IN" dirty="0"/>
              <a:t> </a:t>
            </a:r>
          </a:p>
          <a:p>
            <a:endParaRPr lang="en-IN" dirty="0"/>
          </a:p>
        </p:txBody>
      </p:sp>
      <p:pic>
        <p:nvPicPr>
          <p:cNvPr id="4098" name="Picture 2" descr="C:\Users\sumam\Desktop\Ando\Screenshot_2014-03-30-13-51-35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569" y="2420888"/>
            <a:ext cx="4013954" cy="40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25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13184" y="1268760"/>
            <a:ext cx="8229600" cy="4709160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1941</a:t>
            </a:r>
          </a:p>
          <a:p>
            <a:endParaRPr lang="en-IN" dirty="0" smtClean="0"/>
          </a:p>
          <a:p>
            <a:r>
              <a:rPr lang="en-IN" dirty="0" smtClean="0"/>
              <a:t>Born </a:t>
            </a:r>
            <a:r>
              <a:rPr lang="en-IN" dirty="0"/>
              <a:t>in Osaka , japan,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</a:t>
            </a:r>
            <a:r>
              <a:rPr lang="en-IN" dirty="0" smtClean="0"/>
              <a:t>one </a:t>
            </a:r>
            <a:r>
              <a:rPr lang="en-IN" dirty="0"/>
              <a:t>of the twin brothers,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</a:t>
            </a:r>
            <a:r>
              <a:rPr lang="en-IN" dirty="0" smtClean="0"/>
              <a:t>he </a:t>
            </a:r>
            <a:r>
              <a:rPr lang="en-IN" dirty="0"/>
              <a:t>is raised by his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</a:t>
            </a:r>
            <a:r>
              <a:rPr lang="en-IN" dirty="0" smtClean="0"/>
              <a:t>maternal </a:t>
            </a:r>
            <a:r>
              <a:rPr lang="en-IN" dirty="0"/>
              <a:t>grandmother.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</a:t>
            </a:r>
            <a:r>
              <a:rPr lang="en-IN" dirty="0" smtClean="0"/>
              <a:t>They </a:t>
            </a:r>
            <a:r>
              <a:rPr lang="en-IN" dirty="0"/>
              <a:t>live by </a:t>
            </a:r>
            <a:r>
              <a:rPr lang="en-IN" dirty="0" smtClean="0"/>
              <a:t>themselves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</a:t>
            </a:r>
            <a:r>
              <a:rPr lang="en-IN" dirty="0" smtClean="0"/>
              <a:t> </a:t>
            </a:r>
            <a:r>
              <a:rPr lang="en-IN" dirty="0"/>
              <a:t>in a narrow two-storey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</a:t>
            </a:r>
            <a:r>
              <a:rPr lang="en-IN" dirty="0" smtClean="0"/>
              <a:t>house </a:t>
            </a:r>
            <a:r>
              <a:rPr lang="en-IN" dirty="0"/>
              <a:t>of wooden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</a:t>
            </a:r>
            <a:r>
              <a:rPr lang="en-IN" dirty="0" smtClean="0"/>
              <a:t>construction</a:t>
            </a:r>
            <a:r>
              <a:rPr lang="en-IN" dirty="0"/>
              <a:t>. His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</a:t>
            </a:r>
            <a:r>
              <a:rPr lang="en-IN" dirty="0" smtClean="0"/>
              <a:t>grandmother </a:t>
            </a:r>
            <a:r>
              <a:rPr lang="en-IN" dirty="0"/>
              <a:t>is his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</a:t>
            </a:r>
            <a:r>
              <a:rPr lang="en-IN" dirty="0" smtClean="0"/>
              <a:t>most </a:t>
            </a:r>
            <a:r>
              <a:rPr lang="en-IN" dirty="0"/>
              <a:t>important mentor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AND WORK</a:t>
            </a:r>
            <a:endParaRPr lang="en-IN" dirty="0"/>
          </a:p>
        </p:txBody>
      </p:sp>
      <p:pic>
        <p:nvPicPr>
          <p:cNvPr id="4" name="Picture 3" descr="C:\Users\ABAMAR\Desktop\Nueva carpeta\tadao_ando_architectur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7984" y="2492896"/>
            <a:ext cx="4375050" cy="40005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410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948866"/>
              </p:ext>
            </p:extLst>
          </p:nvPr>
        </p:nvGraphicFramePr>
        <p:xfrm>
          <a:off x="467544" y="260648"/>
          <a:ext cx="8208912" cy="5760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48899"/>
                <a:gridCol w="4760013"/>
              </a:tblGrid>
              <a:tr h="1010189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Born</a:t>
                      </a:r>
                      <a:endParaRPr lang="en-IN" sz="1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4739" marR="24739" marT="24739" marB="24739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September 13, 1941 (age 72)</a:t>
                      </a:r>
                      <a:br>
                        <a:rPr lang="en-IN" sz="1800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IN" sz="1800" u="none" strike="noStrike" dirty="0">
                          <a:effectLst/>
                          <a:latin typeface="Arial" pitchFamily="34" charset="0"/>
                          <a:cs typeface="Arial" pitchFamily="34" charset="0"/>
                          <a:hlinkClick r:id="rId2" tooltip="Minato-ku, Osaka"/>
                        </a:rPr>
                        <a:t>Minato-</a:t>
                      </a:r>
                      <a:r>
                        <a:rPr lang="en-IN" sz="1800" u="none" strike="noStrike" dirty="0" err="1">
                          <a:effectLst/>
                          <a:latin typeface="Arial" pitchFamily="34" charset="0"/>
                          <a:cs typeface="Arial" pitchFamily="34" charset="0"/>
                          <a:hlinkClick r:id="rId2" tooltip="Minato-ku, Osaka"/>
                        </a:rPr>
                        <a:t>ku</a:t>
                      </a:r>
                      <a:r>
                        <a:rPr lang="en-IN" sz="1800" u="none" strike="noStrike" dirty="0">
                          <a:effectLst/>
                          <a:latin typeface="Arial" pitchFamily="34" charset="0"/>
                          <a:cs typeface="Arial" pitchFamily="34" charset="0"/>
                          <a:hlinkClick r:id="rId2" tooltip="Minato-ku, Osaka"/>
                        </a:rPr>
                        <a:t>, Osaka</a:t>
                      </a:r>
                      <a:r>
                        <a:rPr lang="en-IN" sz="1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, Japan</a:t>
                      </a:r>
                      <a:endParaRPr lang="en-IN" sz="1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4739" marR="24739" marT="24739" marB="24739"/>
                </a:tc>
              </a:tr>
              <a:tr h="235024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Nationality</a:t>
                      </a:r>
                      <a:endParaRPr lang="en-IN" sz="1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4739" marR="24739" marT="24739" marB="24739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Japanese</a:t>
                      </a:r>
                      <a:endParaRPr lang="en-IN" sz="1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4739" marR="24739" marT="24739" marB="24739"/>
                </a:tc>
              </a:tr>
              <a:tr h="1595691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800">
                          <a:effectLst/>
                          <a:latin typeface="Arial" pitchFamily="34" charset="0"/>
                          <a:cs typeface="Arial" pitchFamily="34" charset="0"/>
                        </a:rPr>
                        <a:t>Awards</a:t>
                      </a:r>
                      <a:endParaRPr lang="en-IN" sz="1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4739" marR="24739" marT="24739" marB="24739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Bef>
                          <a:spcPts val="480"/>
                        </a:spcBef>
                        <a:spcAft>
                          <a:spcPts val="600"/>
                        </a:spcAft>
                      </a:pPr>
                      <a:r>
                        <a:rPr lang="en-IN" sz="1800" u="none" strike="noStrike" dirty="0" err="1">
                          <a:effectLst/>
                          <a:latin typeface="Arial" pitchFamily="34" charset="0"/>
                          <a:cs typeface="Arial" pitchFamily="34" charset="0"/>
                          <a:hlinkClick r:id="rId3" tooltip="Alvar Aalto Medal"/>
                        </a:rPr>
                        <a:t>Alvar</a:t>
                      </a:r>
                      <a:r>
                        <a:rPr lang="en-IN" sz="1800" u="none" strike="noStrike" dirty="0">
                          <a:effectLst/>
                          <a:latin typeface="Arial" pitchFamily="34" charset="0"/>
                          <a:cs typeface="Arial" pitchFamily="34" charset="0"/>
                          <a:hlinkClick r:id="rId3" tooltip="Alvar Aalto Medal"/>
                        </a:rPr>
                        <a:t> Aalto Medal</a:t>
                      </a:r>
                      <a:r>
                        <a:rPr lang="en-IN" sz="1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, 1985</a:t>
                      </a:r>
                      <a:br>
                        <a:rPr lang="en-IN" sz="1800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IN" sz="1800" u="none" strike="noStrike" dirty="0" err="1">
                          <a:effectLst/>
                          <a:latin typeface="Arial" pitchFamily="34" charset="0"/>
                          <a:cs typeface="Arial" pitchFamily="34" charset="0"/>
                          <a:hlinkClick r:id="rId4" tooltip="Pritzker Prize"/>
                        </a:rPr>
                        <a:t>Pritzker</a:t>
                      </a:r>
                      <a:r>
                        <a:rPr lang="en-IN" sz="1800" u="none" strike="noStrike" dirty="0">
                          <a:effectLst/>
                          <a:latin typeface="Arial" pitchFamily="34" charset="0"/>
                          <a:cs typeface="Arial" pitchFamily="34" charset="0"/>
                          <a:hlinkClick r:id="rId4" tooltip="Pritzker Prize"/>
                        </a:rPr>
                        <a:t> Prize</a:t>
                      </a:r>
                      <a:r>
                        <a:rPr lang="en-IN" sz="1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, 1995</a:t>
                      </a:r>
                      <a:br>
                        <a:rPr lang="en-IN" sz="1800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IN" sz="1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RIBA </a:t>
                      </a:r>
                      <a:r>
                        <a:rPr lang="en-IN" sz="1800" u="none" strike="noStrike" dirty="0">
                          <a:effectLst/>
                          <a:latin typeface="Arial" pitchFamily="34" charset="0"/>
                          <a:cs typeface="Arial" pitchFamily="34" charset="0"/>
                          <a:hlinkClick r:id="rId5" tooltip="Royal Gold Medal"/>
                        </a:rPr>
                        <a:t>Royal Gold Medal</a:t>
                      </a:r>
                      <a:r>
                        <a:rPr lang="en-IN" sz="1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, 1997</a:t>
                      </a:r>
                      <a:br>
                        <a:rPr lang="en-IN" sz="1800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IN" sz="1800" u="none" strike="noStrike" dirty="0">
                          <a:effectLst/>
                          <a:latin typeface="Arial" pitchFamily="34" charset="0"/>
                          <a:cs typeface="Arial" pitchFamily="34" charset="0"/>
                          <a:hlinkClick r:id="rId6" tooltip="AIA Gold Medal"/>
                        </a:rPr>
                        <a:t>AIA Gold Medal</a:t>
                      </a:r>
                      <a:r>
                        <a:rPr lang="en-IN" sz="1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, 2002</a:t>
                      </a:r>
                    </a:p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IN" sz="1800" u="none" strike="noStrike" dirty="0" err="1">
                          <a:effectLst/>
                          <a:latin typeface="Arial" pitchFamily="34" charset="0"/>
                          <a:cs typeface="Arial" pitchFamily="34" charset="0"/>
                          <a:hlinkClick r:id="rId7" tooltip="Cal Poly Pomona College of Environmental Design"/>
                        </a:rPr>
                        <a:t>Neutra</a:t>
                      </a:r>
                      <a:r>
                        <a:rPr lang="en-IN" sz="1800" u="none" strike="noStrike" dirty="0">
                          <a:effectLst/>
                          <a:latin typeface="Arial" pitchFamily="34" charset="0"/>
                          <a:cs typeface="Arial" pitchFamily="34" charset="0"/>
                          <a:hlinkClick r:id="rId7" tooltip="Cal Poly Pomona College of Environmental Design"/>
                        </a:rPr>
                        <a:t> Medal for Professional Excellence</a:t>
                      </a:r>
                      <a:r>
                        <a:rPr lang="en-IN" sz="1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, 2012</a:t>
                      </a:r>
                      <a:endParaRPr lang="en-IN" sz="1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4739" marR="24739" marT="24739" marB="24739"/>
                </a:tc>
              </a:tr>
              <a:tr h="205955">
                <a:tc gridSpan="2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IN" sz="1800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24739" marR="24739" marT="24739" marB="24739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20570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  <a:latin typeface="Arial" pitchFamily="34" charset="0"/>
                          <a:cs typeface="Arial" pitchFamily="34" charset="0"/>
                        </a:rPr>
                        <a:t>Practice</a:t>
                      </a:r>
                      <a:endParaRPr lang="en-IN" sz="1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4739" marR="24739" marT="24739" marB="24739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Tadao</a:t>
                      </a:r>
                      <a:r>
                        <a:rPr lang="en-IN" sz="1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Ando Architects &amp; Associates</a:t>
                      </a:r>
                      <a:endParaRPr lang="en-IN" sz="1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4739" marR="24739" marT="24739" marB="24739"/>
                </a:tc>
              </a:tr>
              <a:tr h="1224600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  <a:latin typeface="Arial" pitchFamily="34" charset="0"/>
                          <a:cs typeface="Arial" pitchFamily="34" charset="0"/>
                        </a:rPr>
                        <a:t>Buildings</a:t>
                      </a:r>
                      <a:endParaRPr lang="en-IN" sz="1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4739" marR="24739" marT="24739" marB="24739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Bef>
                          <a:spcPts val="48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Row House, Sumiyoshi, 1979</a:t>
                      </a:r>
                      <a:br>
                        <a:rPr lang="en-IN" sz="1800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IN" sz="1800" u="none" strike="noStrike" dirty="0">
                          <a:effectLst/>
                          <a:latin typeface="Arial" pitchFamily="34" charset="0"/>
                          <a:cs typeface="Arial" pitchFamily="34" charset="0"/>
                          <a:hlinkClick r:id="rId8" tooltip="Church of the Light"/>
                        </a:rPr>
                        <a:t>Church of the Light</a:t>
                      </a:r>
                      <a:r>
                        <a:rPr lang="en-IN" sz="1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, Osaka, 1989</a:t>
                      </a:r>
                    </a:p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Water Temple, Awaji, 1991</a:t>
                      </a:r>
                      <a:endParaRPr lang="en-IN" sz="1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4739" marR="24739" marT="24739" marB="24739"/>
                </a:tc>
              </a:tr>
              <a:tr h="866566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Projects</a:t>
                      </a:r>
                      <a:endParaRPr lang="en-IN" sz="1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4739" marR="24739" marT="24739" marB="24739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Rokko</a:t>
                      </a:r>
                      <a:r>
                        <a:rPr lang="en-IN" sz="1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Housing I, II, III, Kobe, 1983-1999</a:t>
                      </a:r>
                      <a:endParaRPr lang="en-IN" sz="1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24739" marR="24739" marT="24739" marB="2473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63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4709160"/>
          </a:xfrm>
        </p:spPr>
        <p:txBody>
          <a:bodyPr/>
          <a:lstStyle/>
          <a:p>
            <a:r>
              <a:rPr lang="en-IN" dirty="0"/>
              <a:t>1958</a:t>
            </a:r>
          </a:p>
          <a:p>
            <a:r>
              <a:rPr lang="en-IN" dirty="0"/>
              <a:t>Makes his debut as a professional boxer at the age of 17.</a:t>
            </a:r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His </a:t>
            </a:r>
            <a:r>
              <a:rPr lang="en-IN" dirty="0"/>
              <a:t>experience as a professional boxer will have the greatest influence in his life</a:t>
            </a:r>
            <a:r>
              <a:rPr lang="en-IN" dirty="0" smtClean="0"/>
              <a:t>.</a:t>
            </a:r>
          </a:p>
          <a:p>
            <a:r>
              <a:rPr lang="en-IN" dirty="0" smtClean="0"/>
              <a:t>50 </a:t>
            </a:r>
            <a:r>
              <a:rPr lang="en-IN" dirty="0"/>
              <a:t>years later he will still train and exercise every night.</a:t>
            </a:r>
          </a:p>
          <a:p>
            <a:endParaRPr lang="en-IN" dirty="0"/>
          </a:p>
        </p:txBody>
      </p:sp>
      <p:pic>
        <p:nvPicPr>
          <p:cNvPr id="8194" name="Picture 2" descr="C:\Users\sumam\Desktop\Ando\2014-03-30 14.15.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221087"/>
            <a:ext cx="8353792" cy="237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73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7984" y="476672"/>
            <a:ext cx="4116667" cy="5566765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1959</a:t>
            </a:r>
          </a:p>
          <a:p>
            <a:r>
              <a:rPr lang="en-IN" dirty="0"/>
              <a:t>At the age of 18 he is commissioned to design the interior of a nightclub</a:t>
            </a:r>
            <a:r>
              <a:rPr lang="en-IN" dirty="0" smtClean="0"/>
              <a:t>.</a:t>
            </a:r>
          </a:p>
          <a:p>
            <a:r>
              <a:rPr lang="en-IN" dirty="0"/>
              <a:t>1960</a:t>
            </a:r>
          </a:p>
          <a:p>
            <a:r>
              <a:rPr lang="en-IN" dirty="0"/>
              <a:t>Explores traditional temples and tea houses in Kyoto and Osaka in his early20s.</a:t>
            </a:r>
          </a:p>
          <a:p>
            <a:r>
              <a:rPr lang="en-IN" dirty="0"/>
              <a:t>He has decided to educate himself through physical experience rather than schooling.</a:t>
            </a:r>
          </a:p>
          <a:p>
            <a:r>
              <a:rPr lang="en-IN" dirty="0"/>
              <a:t> 1965</a:t>
            </a:r>
          </a:p>
          <a:p>
            <a:r>
              <a:rPr lang="en-IN" dirty="0"/>
              <a:t>Travels around the world to educate himself in architecture at 24</a:t>
            </a:r>
          </a:p>
          <a:p>
            <a:endParaRPr lang="en-IN" dirty="0"/>
          </a:p>
        </p:txBody>
      </p:sp>
      <p:pic>
        <p:nvPicPr>
          <p:cNvPr id="9219" name="Picture 3" descr="C:\Users\sumam\Desktop\Ando\Screenshot_2014-03-30-14-21-15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759" y="-1528"/>
            <a:ext cx="3575639" cy="685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56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>
            <a:r>
              <a:rPr lang="en-IN" dirty="0"/>
              <a:t>1969</a:t>
            </a:r>
          </a:p>
          <a:p>
            <a:r>
              <a:rPr lang="en-IN" dirty="0"/>
              <a:t>Establishes his own office in Osaka after travelling all over the world for four years</a:t>
            </a:r>
            <a:r>
              <a:rPr lang="en-IN" dirty="0" smtClean="0"/>
              <a:t>.</a:t>
            </a:r>
          </a:p>
          <a:p>
            <a:r>
              <a:rPr lang="en-IN" dirty="0" smtClean="0"/>
              <a:t> </a:t>
            </a:r>
            <a:r>
              <a:rPr lang="en-IN" dirty="0"/>
              <a:t>His office becomes an exciting salon for young architects</a:t>
            </a:r>
            <a:r>
              <a:rPr lang="en-IN" dirty="0" smtClean="0"/>
              <a:t>.</a:t>
            </a:r>
          </a:p>
          <a:p>
            <a:r>
              <a:rPr lang="en-IN" dirty="0" smtClean="0"/>
              <a:t> </a:t>
            </a:r>
            <a:r>
              <a:rPr lang="en-IN" dirty="0"/>
              <a:t>He marries Yumiko Kato then an assistant in his office.</a:t>
            </a:r>
          </a:p>
          <a:p>
            <a:endParaRPr lang="en-IN" dirty="0"/>
          </a:p>
        </p:txBody>
      </p:sp>
      <p:pic>
        <p:nvPicPr>
          <p:cNvPr id="7170" name="Picture 2" descr="C:\Users\sumam\Pictures\2014-03-25 sem2\sem2 1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212976"/>
            <a:ext cx="3176190" cy="327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84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sumam\Desktop\Ando\Screenshot_2014-03-30-13-50-51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515" y="2554982"/>
            <a:ext cx="374332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23528" y="476672"/>
            <a:ext cx="8229600" cy="470916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548640" indent="-411480" algn="l" rtl="0" eaLnBrk="1" latinLnBrk="0" hangingPunct="1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8680" indent="-283464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 2"/>
              <a:buChar char="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3856" indent="-228600" algn="l" rtl="0" eaLnBrk="1" latinLnBrk="0" hangingPunct="1">
              <a:spcBef>
                <a:spcPct val="20000"/>
              </a:spcBef>
              <a:buClr>
                <a:schemeClr val="tx1"/>
              </a:buClr>
              <a:buSzPct val="95000"/>
              <a:buFont typeface="Wingdings"/>
              <a:buChar char="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331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 3"/>
              <a:buChar char="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533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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1973</a:t>
            </a:r>
          </a:p>
          <a:p>
            <a:r>
              <a:rPr lang="en-IN" dirty="0" smtClean="0"/>
              <a:t>Designs the </a:t>
            </a:r>
            <a:r>
              <a:rPr lang="en-IN" dirty="0" err="1" smtClean="0"/>
              <a:t>Tomishima</a:t>
            </a:r>
            <a:r>
              <a:rPr lang="en-IN" dirty="0" smtClean="0"/>
              <a:t> house in Osaka for his friend</a:t>
            </a:r>
          </a:p>
          <a:p>
            <a:endParaRPr lang="en-IN" dirty="0" smtClean="0"/>
          </a:p>
          <a:p>
            <a:r>
              <a:rPr lang="en-IN" dirty="0" smtClean="0"/>
              <a:t>1979</a:t>
            </a:r>
          </a:p>
          <a:p>
            <a:endParaRPr lang="en-IN" dirty="0" smtClean="0"/>
          </a:p>
          <a:p>
            <a:r>
              <a:rPr lang="en-IN" dirty="0" smtClean="0"/>
              <a:t>Awarded the annual prize </a:t>
            </a:r>
          </a:p>
          <a:p>
            <a:pPr marL="137160" indent="0">
              <a:buNone/>
            </a:pPr>
            <a:r>
              <a:rPr lang="en-IN" dirty="0"/>
              <a:t> </a:t>
            </a:r>
            <a:r>
              <a:rPr lang="en-IN" dirty="0" smtClean="0"/>
              <a:t>    from the architectural</a:t>
            </a:r>
          </a:p>
          <a:p>
            <a:pPr marL="137160" indent="0">
              <a:buNone/>
            </a:pPr>
            <a:r>
              <a:rPr lang="en-IN" dirty="0"/>
              <a:t> </a:t>
            </a:r>
            <a:r>
              <a:rPr lang="en-IN" dirty="0" smtClean="0"/>
              <a:t>    institute of Japan.</a:t>
            </a:r>
          </a:p>
          <a:p>
            <a:r>
              <a:rPr lang="en-IN" dirty="0" smtClean="0"/>
              <a:t>1980</a:t>
            </a:r>
          </a:p>
          <a:p>
            <a:r>
              <a:rPr lang="en-IN" dirty="0" smtClean="0"/>
              <a:t>Completes the </a:t>
            </a:r>
            <a:r>
              <a:rPr lang="en-IN" dirty="0" err="1" smtClean="0"/>
              <a:t>Kostumo</a:t>
            </a:r>
            <a:r>
              <a:rPr lang="en-IN" dirty="0" smtClean="0"/>
              <a:t> </a:t>
            </a:r>
          </a:p>
          <a:p>
            <a:pPr marL="137160" indent="0">
              <a:buNone/>
            </a:pPr>
            <a:r>
              <a:rPr lang="en-IN" dirty="0"/>
              <a:t> </a:t>
            </a:r>
            <a:r>
              <a:rPr lang="en-IN" dirty="0" smtClean="0"/>
              <a:t>    house. </a:t>
            </a:r>
          </a:p>
          <a:p>
            <a:r>
              <a:rPr lang="en-IN" dirty="0" smtClean="0"/>
              <a:t>1983</a:t>
            </a:r>
          </a:p>
          <a:p>
            <a:r>
              <a:rPr lang="en-IN" dirty="0" smtClean="0"/>
              <a:t>Completes the </a:t>
            </a:r>
            <a:r>
              <a:rPr lang="en-IN" dirty="0" err="1" smtClean="0"/>
              <a:t>Rokko</a:t>
            </a:r>
            <a:endParaRPr lang="en-IN" dirty="0" smtClean="0"/>
          </a:p>
          <a:p>
            <a:pPr marL="137160" indent="0">
              <a:buNone/>
            </a:pPr>
            <a:r>
              <a:rPr lang="en-IN" dirty="0"/>
              <a:t> </a:t>
            </a:r>
            <a:r>
              <a:rPr lang="en-IN" dirty="0" smtClean="0"/>
              <a:t>     housing 1 in Kobe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109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sumam\Desktop\Ando\Screenshot_2014-03-30-13-54-36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600"/>
            <a:ext cx="4499992" cy="336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1520" y="476672"/>
            <a:ext cx="8229600" cy="4709160"/>
          </a:xfrm>
        </p:spPr>
        <p:txBody>
          <a:bodyPr/>
          <a:lstStyle/>
          <a:p>
            <a:r>
              <a:rPr lang="en-IN" dirty="0"/>
              <a:t>1985</a:t>
            </a:r>
          </a:p>
          <a:p>
            <a:r>
              <a:rPr lang="en-IN" dirty="0"/>
              <a:t>Awarded the 5</a:t>
            </a:r>
            <a:r>
              <a:rPr lang="en-IN" baseline="30000" dirty="0"/>
              <a:t>th</a:t>
            </a:r>
            <a:r>
              <a:rPr lang="en-IN" dirty="0"/>
              <a:t> </a:t>
            </a:r>
            <a:r>
              <a:rPr lang="en-IN" dirty="0" err="1" smtClean="0"/>
              <a:t>Alvar</a:t>
            </a:r>
            <a:endParaRPr lang="en-IN" dirty="0"/>
          </a:p>
          <a:p>
            <a:pPr marL="137160" indent="0">
              <a:buNone/>
            </a:pPr>
            <a:r>
              <a:rPr lang="en-IN" dirty="0" smtClean="0"/>
              <a:t>    </a:t>
            </a:r>
            <a:r>
              <a:rPr lang="en-IN" dirty="0"/>
              <a:t>Aalto medal by the Finnish </a:t>
            </a:r>
            <a:endParaRPr lang="en-IN" dirty="0" smtClean="0"/>
          </a:p>
          <a:p>
            <a:pPr marL="137160" indent="0">
              <a:buNone/>
            </a:pPr>
            <a:r>
              <a:rPr lang="en-IN" dirty="0"/>
              <a:t> </a:t>
            </a:r>
            <a:r>
              <a:rPr lang="en-IN" dirty="0" smtClean="0"/>
              <a:t>   </a:t>
            </a:r>
            <a:r>
              <a:rPr lang="en-IN" dirty="0" smtClean="0"/>
              <a:t>association </a:t>
            </a:r>
            <a:r>
              <a:rPr lang="en-IN" dirty="0"/>
              <a:t>of </a:t>
            </a:r>
            <a:r>
              <a:rPr lang="en-IN" dirty="0" smtClean="0"/>
              <a:t>architects</a:t>
            </a:r>
          </a:p>
          <a:p>
            <a:r>
              <a:rPr lang="en-IN" dirty="0"/>
              <a:t>1986</a:t>
            </a:r>
          </a:p>
          <a:p>
            <a:r>
              <a:rPr lang="en-IN" dirty="0"/>
              <a:t>Completes chapel in </a:t>
            </a:r>
            <a:endParaRPr lang="en-IN" dirty="0" smtClean="0"/>
          </a:p>
          <a:p>
            <a:pPr marL="137160" indent="0">
              <a:buNone/>
            </a:pPr>
            <a:r>
              <a:rPr lang="en-IN" dirty="0"/>
              <a:t> </a:t>
            </a:r>
            <a:r>
              <a:rPr lang="en-IN" dirty="0" smtClean="0"/>
              <a:t>   </a:t>
            </a:r>
            <a:r>
              <a:rPr lang="en-IN" dirty="0" smtClean="0"/>
              <a:t>mount </a:t>
            </a:r>
            <a:r>
              <a:rPr lang="en-IN" dirty="0" err="1"/>
              <a:t>Rokko</a:t>
            </a:r>
            <a:r>
              <a:rPr lang="en-IN" dirty="0"/>
              <a:t> in Kobe, </a:t>
            </a:r>
            <a:endParaRPr lang="en-IN" dirty="0" smtClean="0"/>
          </a:p>
          <a:p>
            <a:pPr marL="137160" indent="0">
              <a:buNone/>
            </a:pPr>
            <a:r>
              <a:rPr lang="en-IN" dirty="0"/>
              <a:t> </a:t>
            </a:r>
            <a:r>
              <a:rPr lang="en-IN" dirty="0" smtClean="0"/>
              <a:t> </a:t>
            </a:r>
            <a:r>
              <a:rPr lang="en-IN" dirty="0" smtClean="0"/>
              <a:t>sometimes </a:t>
            </a:r>
            <a:r>
              <a:rPr lang="en-IN" dirty="0"/>
              <a:t>called the </a:t>
            </a:r>
            <a:r>
              <a:rPr lang="en-IN" dirty="0" smtClean="0"/>
              <a:t>     chapel </a:t>
            </a:r>
            <a:r>
              <a:rPr lang="en-IN" dirty="0"/>
              <a:t>of the winds.</a:t>
            </a:r>
          </a:p>
        </p:txBody>
      </p:sp>
    </p:spTree>
    <p:extLst>
      <p:ext uri="{BB962C8B-B14F-4D97-AF65-F5344CB8AC3E}">
        <p14:creationId xmlns:p14="http://schemas.microsoft.com/office/powerpoint/2010/main" val="276423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476672"/>
            <a:ext cx="4038600" cy="6120680"/>
          </a:xfrm>
        </p:spPr>
        <p:txBody>
          <a:bodyPr>
            <a:normAutofit/>
          </a:bodyPr>
          <a:lstStyle/>
          <a:p>
            <a:r>
              <a:rPr lang="en-IN" dirty="0"/>
              <a:t>1987-1990</a:t>
            </a:r>
          </a:p>
          <a:p>
            <a:r>
              <a:rPr lang="en-IN" dirty="0"/>
              <a:t>Serves as visiting professor in Yale, Columbia and Harvard universities.</a:t>
            </a:r>
          </a:p>
          <a:p>
            <a:r>
              <a:rPr lang="en-IN" dirty="0"/>
              <a:t>1988</a:t>
            </a:r>
          </a:p>
          <a:p>
            <a:r>
              <a:rPr lang="en-IN" dirty="0"/>
              <a:t>Completes Church on the water in in Hokkaido.</a:t>
            </a:r>
          </a:p>
          <a:p>
            <a:r>
              <a:rPr lang="en-IN" dirty="0"/>
              <a:t>1989</a:t>
            </a:r>
          </a:p>
          <a:p>
            <a:r>
              <a:rPr lang="en-IN" dirty="0"/>
              <a:t>Awarded the Gold medal of architecture by the French academy of Architecture. He completes the Church of light in Osaka.</a:t>
            </a:r>
          </a:p>
          <a:p>
            <a:endParaRPr lang="en-IN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844824"/>
            <a:ext cx="4258816" cy="338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327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1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4191000" y="5048250"/>
            <a:ext cx="4038600" cy="838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/>
              <a:t>Naoshima Contemporary Art Museum</a:t>
            </a:r>
            <a:br>
              <a:rPr lang="en-US" sz="1600" b="1"/>
            </a:br>
            <a:r>
              <a:rPr lang="en-US" sz="1600"/>
              <a:t>Kagawa (1988-92)</a:t>
            </a:r>
          </a:p>
        </p:txBody>
      </p:sp>
      <p:pic>
        <p:nvPicPr>
          <p:cNvPr id="40975" name="Picture 15" descr="Naoshima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028700"/>
            <a:ext cx="4038600" cy="4006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4" name="Picture 24" descr="Childrens museum water stairs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2705100" cy="40259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82" name="Rectangle 22"/>
          <p:cNvSpPr>
            <a:spLocks noChangeArrowheads="1"/>
          </p:cNvSpPr>
          <p:nvPr/>
        </p:nvSpPr>
        <p:spPr bwMode="auto">
          <a:xfrm>
            <a:off x="982663" y="5029200"/>
            <a:ext cx="289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600" b="1">
                <a:solidFill>
                  <a:schemeClr val="tx2"/>
                </a:solidFill>
              </a:rPr>
              <a:t>Children’s Museum</a:t>
            </a:r>
            <a:br>
              <a:rPr lang="en-US" sz="1600" b="1">
                <a:solidFill>
                  <a:schemeClr val="tx2"/>
                </a:solidFill>
              </a:rPr>
            </a:br>
            <a:r>
              <a:rPr lang="en-US" sz="1600">
                <a:solidFill>
                  <a:schemeClr val="tx2"/>
                </a:solidFill>
              </a:rPr>
              <a:t>Himeji (1987-89)</a:t>
            </a:r>
          </a:p>
        </p:txBody>
      </p:sp>
    </p:spTree>
    <p:extLst>
      <p:ext uri="{BB962C8B-B14F-4D97-AF65-F5344CB8AC3E}">
        <p14:creationId xmlns:p14="http://schemas.microsoft.com/office/powerpoint/2010/main" val="320419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7944" y="476672"/>
            <a:ext cx="4618856" cy="5832688"/>
          </a:xfrm>
        </p:spPr>
        <p:txBody>
          <a:bodyPr/>
          <a:lstStyle/>
          <a:p>
            <a:r>
              <a:rPr lang="en-IN" dirty="0"/>
              <a:t>1992</a:t>
            </a:r>
          </a:p>
          <a:p>
            <a:r>
              <a:rPr lang="en-IN" dirty="0"/>
              <a:t>Completes the Japan pavilion for Expo 92 in Seville.</a:t>
            </a:r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1995</a:t>
            </a:r>
            <a:endParaRPr lang="en-IN" dirty="0"/>
          </a:p>
          <a:p>
            <a:r>
              <a:rPr lang="en-IN" dirty="0"/>
              <a:t>Awarded the </a:t>
            </a:r>
            <a:r>
              <a:rPr lang="en-IN" dirty="0" err="1"/>
              <a:t>Pritzker</a:t>
            </a:r>
            <a:r>
              <a:rPr lang="en-IN" dirty="0"/>
              <a:t> architecture prize, USA. </a:t>
            </a:r>
          </a:p>
        </p:txBody>
      </p:sp>
      <p:pic>
        <p:nvPicPr>
          <p:cNvPr id="13314" name="Picture 2" descr="C:\Users\sumam\Desktop\Ando\2014-03-30 16.45.5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79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60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sumam\Desktop\Ando\Screenshot_2014-03-30-13-50-18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357464"/>
            <a:ext cx="3547734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95536" y="332656"/>
            <a:ext cx="8229600" cy="470916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548640" indent="-411480" algn="l" rtl="0" eaLnBrk="1" latinLnBrk="0" hangingPunct="1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8680" indent="-283464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 2"/>
              <a:buChar char="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3856" indent="-228600" algn="l" rtl="0" eaLnBrk="1" latinLnBrk="0" hangingPunct="1">
              <a:spcBef>
                <a:spcPct val="20000"/>
              </a:spcBef>
              <a:buClr>
                <a:schemeClr val="tx1"/>
              </a:buClr>
              <a:buSzPct val="95000"/>
              <a:buFont typeface="Wingdings"/>
              <a:buChar char="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331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 3"/>
              <a:buChar char="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533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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1997</a:t>
            </a:r>
          </a:p>
          <a:p>
            <a:r>
              <a:rPr lang="en-IN" dirty="0" smtClean="0"/>
              <a:t>Awarded the Royal Gold Medal of the Royal Institute Of British Architects, UK. He is </a:t>
            </a:r>
          </a:p>
          <a:p>
            <a:pPr marL="137160" indent="0">
              <a:buNone/>
            </a:pPr>
            <a:r>
              <a:rPr lang="en-IN" dirty="0" smtClean="0"/>
              <a:t>     appointed professor at the University of        Tokyo.</a:t>
            </a:r>
          </a:p>
          <a:p>
            <a:r>
              <a:rPr lang="en-IN" dirty="0" smtClean="0"/>
              <a:t>1999</a:t>
            </a:r>
          </a:p>
          <a:p>
            <a:r>
              <a:rPr lang="en-IN" dirty="0" smtClean="0"/>
              <a:t>Completes </a:t>
            </a:r>
            <a:r>
              <a:rPr lang="en-IN" dirty="0" err="1" smtClean="0"/>
              <a:t>Rokko</a:t>
            </a:r>
            <a:r>
              <a:rPr lang="en-IN" dirty="0" smtClean="0"/>
              <a:t> housing 3 in Kobe.</a:t>
            </a:r>
          </a:p>
          <a:p>
            <a:r>
              <a:rPr lang="en-IN" dirty="0" smtClean="0"/>
              <a:t>2001</a:t>
            </a:r>
          </a:p>
          <a:p>
            <a:r>
              <a:rPr lang="en-IN" dirty="0" smtClean="0"/>
              <a:t>Completes the </a:t>
            </a:r>
            <a:r>
              <a:rPr lang="en-IN" dirty="0" err="1" smtClean="0"/>
              <a:t>Pulitzker</a:t>
            </a:r>
            <a:r>
              <a:rPr lang="en-IN" dirty="0" smtClean="0"/>
              <a:t> foundation for arts in St. Louis, USA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630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95" y="249559"/>
            <a:ext cx="8229600" cy="4709160"/>
          </a:xfrm>
        </p:spPr>
        <p:txBody>
          <a:bodyPr/>
          <a:lstStyle/>
          <a:p>
            <a:r>
              <a:rPr lang="en-IN" dirty="0"/>
              <a:t>2005</a:t>
            </a:r>
          </a:p>
          <a:p>
            <a:r>
              <a:rPr lang="en-IN" dirty="0"/>
              <a:t>Awarded the Gold medal of </a:t>
            </a:r>
            <a:endParaRPr lang="en-IN" dirty="0" smtClean="0"/>
          </a:p>
          <a:p>
            <a:pPr marL="137160" indent="0">
              <a:buNone/>
            </a:pPr>
            <a:r>
              <a:rPr lang="en-IN" dirty="0" smtClean="0"/>
              <a:t>    Union </a:t>
            </a:r>
            <a:r>
              <a:rPr lang="en-IN" dirty="0" err="1"/>
              <a:t>Internationale</a:t>
            </a:r>
            <a:r>
              <a:rPr lang="en-IN" dirty="0"/>
              <a:t> des </a:t>
            </a:r>
            <a:endParaRPr lang="en-IN" dirty="0"/>
          </a:p>
          <a:p>
            <a:pPr marL="137160" indent="0">
              <a:buNone/>
            </a:pPr>
            <a:r>
              <a:rPr lang="en-IN" dirty="0" smtClean="0"/>
              <a:t>     </a:t>
            </a:r>
            <a:r>
              <a:rPr lang="en-IN" dirty="0" err="1" smtClean="0"/>
              <a:t>Architectes</a:t>
            </a:r>
            <a:r>
              <a:rPr lang="en-IN" dirty="0"/>
              <a:t>, Paris.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15362" name="Picture 2" descr="C:\Users\sumam\Desktop\Ando\20140323_1919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3" y="-22096"/>
            <a:ext cx="3563888" cy="68800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5699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personal experiences</a:t>
            </a:r>
          </a:p>
          <a:p>
            <a:r>
              <a:rPr lang="en-IN" dirty="0"/>
              <a:t>unmoved by architecture that springs entirely by </a:t>
            </a:r>
            <a:r>
              <a:rPr lang="en-IN" dirty="0" smtClean="0"/>
              <a:t>intellect</a:t>
            </a:r>
          </a:p>
          <a:p>
            <a:r>
              <a:rPr lang="en-IN" dirty="0"/>
              <a:t>hates the manipulation of knowledge and games with form</a:t>
            </a:r>
            <a:r>
              <a:rPr lang="en-IN" dirty="0" smtClean="0"/>
              <a:t>.</a:t>
            </a:r>
          </a:p>
          <a:p>
            <a:r>
              <a:rPr lang="en-US" dirty="0"/>
              <a:t>Architect of Light</a:t>
            </a:r>
          </a:p>
          <a:p>
            <a:r>
              <a:rPr lang="en-US" dirty="0"/>
              <a:t>Master of Space</a:t>
            </a:r>
          </a:p>
          <a:p>
            <a:r>
              <a:rPr lang="en-US" dirty="0"/>
              <a:t>Builder for Humanity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STYLE</a:t>
            </a:r>
            <a:br>
              <a:rPr lang="en-US" dirty="0" smtClean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216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360" y="1697742"/>
            <a:ext cx="9176360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584" y="542241"/>
            <a:ext cx="5832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                        </a:t>
            </a:r>
            <a:r>
              <a:rPr lang="en-US" sz="4000" dirty="0" smtClean="0"/>
              <a:t>THE END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82813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Koshino i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9575" y="2141054"/>
            <a:ext cx="2714625" cy="2743200"/>
          </a:xfrm>
        </p:spPr>
      </p:pic>
      <p:pic>
        <p:nvPicPr>
          <p:cNvPr id="3079" name="Picture 7" descr="Collezione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81400" y="2420888"/>
            <a:ext cx="1457325" cy="2185988"/>
          </a:xfrm>
        </p:spPr>
      </p:pic>
      <p:pic>
        <p:nvPicPr>
          <p:cNvPr id="3082" name="Picture 10" descr="Church on the water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16216" y="2689225"/>
            <a:ext cx="1710698" cy="2187575"/>
          </a:xfrm>
        </p:spPr>
      </p:pic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6397625" y="4876800"/>
            <a:ext cx="2362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600" b="1">
                <a:solidFill>
                  <a:schemeClr val="tx2"/>
                </a:solidFill>
              </a:rPr>
              <a:t>Church on the Water</a:t>
            </a:r>
            <a:br>
              <a:rPr lang="en-US" sz="1600" b="1">
                <a:solidFill>
                  <a:schemeClr val="tx2"/>
                </a:solidFill>
              </a:rPr>
            </a:br>
            <a:r>
              <a:rPr lang="en-US" sz="1600">
                <a:solidFill>
                  <a:schemeClr val="tx2"/>
                </a:solidFill>
              </a:rPr>
              <a:t>Ashiya (1979-81)</a:t>
            </a:r>
          </a:p>
        </p:txBody>
      </p:sp>
      <p:sp>
        <p:nvSpPr>
          <p:cNvPr id="3086" name="Rectangle 14"/>
          <p:cNvSpPr>
            <a:spLocks noChangeArrowheads="1"/>
          </p:cNvSpPr>
          <p:nvPr/>
        </p:nvSpPr>
        <p:spPr bwMode="auto">
          <a:xfrm>
            <a:off x="3657600" y="4876800"/>
            <a:ext cx="2362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600" b="1" dirty="0" err="1">
                <a:solidFill>
                  <a:schemeClr val="tx2"/>
                </a:solidFill>
              </a:rPr>
              <a:t>Collezzione</a:t>
            </a:r>
            <a:r>
              <a:rPr lang="en-US" sz="1600" dirty="0">
                <a:solidFill>
                  <a:schemeClr val="tx2"/>
                </a:solidFill>
              </a:rPr>
              <a:t/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Tokyo (1989)</a:t>
            </a:r>
          </a:p>
        </p:txBody>
      </p:sp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685800" y="1219200"/>
            <a:ext cx="2667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>
                <a:solidFill>
                  <a:schemeClr val="tx2"/>
                </a:solidFill>
              </a:rPr>
              <a:t>Light</a:t>
            </a:r>
          </a:p>
        </p:txBody>
      </p:sp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3581400" y="1219200"/>
            <a:ext cx="2667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>
                <a:solidFill>
                  <a:schemeClr val="tx2"/>
                </a:solidFill>
              </a:rPr>
              <a:t>Space</a:t>
            </a:r>
          </a:p>
        </p:txBody>
      </p:sp>
      <p:sp>
        <p:nvSpPr>
          <p:cNvPr id="3089" name="Rectangle 17"/>
          <p:cNvSpPr>
            <a:spLocks noChangeArrowheads="1"/>
          </p:cNvSpPr>
          <p:nvPr/>
        </p:nvSpPr>
        <p:spPr bwMode="auto">
          <a:xfrm>
            <a:off x="6019800" y="1219200"/>
            <a:ext cx="29686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 dirty="0">
                <a:solidFill>
                  <a:schemeClr val="tx2"/>
                </a:solidFill>
              </a:rPr>
              <a:t>Humanity</a:t>
            </a:r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762000" y="4876800"/>
            <a:ext cx="2362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600" b="1">
                <a:solidFill>
                  <a:schemeClr val="tx2"/>
                </a:solidFill>
              </a:rPr>
              <a:t>Koshino House</a:t>
            </a:r>
            <a:br>
              <a:rPr lang="en-US" sz="1600" b="1">
                <a:solidFill>
                  <a:schemeClr val="tx2"/>
                </a:solidFill>
              </a:rPr>
            </a:br>
            <a:r>
              <a:rPr lang="en-US" sz="1600">
                <a:solidFill>
                  <a:schemeClr val="tx2"/>
                </a:solidFill>
              </a:rPr>
              <a:t>Ashiya (1979-81)</a:t>
            </a:r>
          </a:p>
        </p:txBody>
      </p:sp>
    </p:spTree>
    <p:extLst>
      <p:ext uri="{BB962C8B-B14F-4D97-AF65-F5344CB8AC3E}">
        <p14:creationId xmlns:p14="http://schemas.microsoft.com/office/powerpoint/2010/main" val="284866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seeks neither beautiful nor skilful </a:t>
            </a:r>
            <a:r>
              <a:rPr lang="en-IN" dirty="0" smtClean="0"/>
              <a:t>architecture.</a:t>
            </a:r>
          </a:p>
          <a:p>
            <a:r>
              <a:rPr lang="en-IN" dirty="0" smtClean="0"/>
              <a:t> </a:t>
            </a:r>
            <a:r>
              <a:rPr lang="en-IN" dirty="0"/>
              <a:t>values only intrepid architecture defined by victory over dilemma, suffering and </a:t>
            </a:r>
            <a:r>
              <a:rPr lang="en-IN" dirty="0" smtClean="0"/>
              <a:t>fear</a:t>
            </a:r>
          </a:p>
          <a:p>
            <a:r>
              <a:rPr lang="en-IN" dirty="0" smtClean="0"/>
              <a:t> </a:t>
            </a:r>
            <a:r>
              <a:rPr lang="en-IN" dirty="0"/>
              <a:t>because unlike surface beauty the only expression that invokes sublime emotions in the beholder is that on which a creator stakes his or her life</a:t>
            </a:r>
            <a:r>
              <a:rPr lang="en-IN" dirty="0" smtClean="0"/>
              <a:t>.</a:t>
            </a:r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 AND SHINTAI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947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560" y="2348880"/>
            <a:ext cx="5544616" cy="2557264"/>
          </a:xfrm>
        </p:spPr>
        <p:txBody>
          <a:bodyPr>
            <a:normAutofit fontScale="90000"/>
          </a:bodyPr>
          <a:lstStyle/>
          <a:p>
            <a:r>
              <a:rPr lang="en-US" dirty="0"/>
              <a:t>Works primarily in concrete</a:t>
            </a:r>
            <a:br>
              <a:rPr lang="en-US" dirty="0"/>
            </a:br>
            <a:endParaRPr lang="en-IN" dirty="0"/>
          </a:p>
        </p:txBody>
      </p:sp>
      <p:pic>
        <p:nvPicPr>
          <p:cNvPr id="12292" name="Picture 4" descr="Oxy Unagidani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60" y="2192288"/>
            <a:ext cx="2768600" cy="403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3275856" y="548680"/>
            <a:ext cx="2667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 dirty="0">
                <a:solidFill>
                  <a:schemeClr val="tx2"/>
                </a:solidFill>
              </a:rPr>
              <a:t>Concrete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3779912" y="5661248"/>
            <a:ext cx="2667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600" b="1" dirty="0">
                <a:solidFill>
                  <a:schemeClr val="tx2"/>
                </a:solidFill>
              </a:rPr>
              <a:t>Oxy </a:t>
            </a:r>
            <a:r>
              <a:rPr lang="en-US" sz="1600" b="1" dirty="0" err="1">
                <a:solidFill>
                  <a:schemeClr val="tx2"/>
                </a:solidFill>
              </a:rPr>
              <a:t>Unagidani</a:t>
            </a:r>
            <a:r>
              <a:rPr lang="en-US" sz="1600" b="1" dirty="0">
                <a:solidFill>
                  <a:schemeClr val="tx2"/>
                </a:solidFill>
              </a:rPr>
              <a:t/>
            </a:r>
            <a:br>
              <a:rPr lang="en-US" sz="1600" b="1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Osaka (1986-1987)</a:t>
            </a:r>
          </a:p>
        </p:txBody>
      </p:sp>
    </p:spTree>
    <p:extLst>
      <p:ext uri="{BB962C8B-B14F-4D97-AF65-F5344CB8AC3E}">
        <p14:creationId xmlns:p14="http://schemas.microsoft.com/office/powerpoint/2010/main" val="354875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108036" y="5867400"/>
            <a:ext cx="2895600" cy="990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/>
              <a:t>Naoshima Contemporary Art Museum</a:t>
            </a:r>
            <a:r>
              <a:rPr lang="en-US" sz="1600"/>
              <a:t/>
            </a:r>
            <a:br>
              <a:rPr lang="en-US" sz="1600"/>
            </a:br>
            <a:r>
              <a:rPr lang="en-US" sz="1600"/>
              <a:t>Kagawa (1988-92)</a:t>
            </a:r>
          </a:p>
        </p:txBody>
      </p:sp>
      <p:pic>
        <p:nvPicPr>
          <p:cNvPr id="11268" name="Picture 4" descr="Naoshima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22416"/>
            <a:ext cx="2809875" cy="3657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 descr="Meditation UNESCO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255168"/>
            <a:ext cx="2474913" cy="3670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5004048" y="6019800"/>
            <a:ext cx="2438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600" b="1" dirty="0">
                <a:solidFill>
                  <a:schemeClr val="tx2"/>
                </a:solidFill>
              </a:rPr>
              <a:t>Meditation Space</a:t>
            </a:r>
            <a:br>
              <a:rPr lang="en-US" sz="1600" b="1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UNESCO (1995)</a:t>
            </a:r>
          </a:p>
        </p:txBody>
      </p:sp>
      <p:sp>
        <p:nvSpPr>
          <p:cNvPr id="11276" name="Rectangle 12"/>
          <p:cNvSpPr>
            <a:spLocks noChangeArrowheads="1"/>
          </p:cNvSpPr>
          <p:nvPr/>
        </p:nvSpPr>
        <p:spPr bwMode="auto">
          <a:xfrm>
            <a:off x="1403648" y="1066800"/>
            <a:ext cx="2667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>
                <a:solidFill>
                  <a:schemeClr val="tx2"/>
                </a:solidFill>
              </a:rPr>
              <a:t>Nature</a:t>
            </a:r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5147672" y="927195"/>
            <a:ext cx="2895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 dirty="0">
                <a:solidFill>
                  <a:schemeClr val="tx2"/>
                </a:solidFill>
              </a:rPr>
              <a:t>Sanctuary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9592" y="473085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Unifies Building and Nature to create deep sense of Sanctuary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366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257</TotalTime>
  <Words>1578</Words>
  <Application>Microsoft Office PowerPoint</Application>
  <PresentationFormat>On-screen Show (4:3)</PresentationFormat>
  <Paragraphs>262</Paragraphs>
  <Slides>50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Hardcover</vt:lpstr>
      <vt:lpstr>PowerPoint Presentation</vt:lpstr>
      <vt:lpstr>PowerPoint Presentation</vt:lpstr>
      <vt:lpstr>Influences:</vt:lpstr>
      <vt:lpstr>PowerPoint Presentation</vt:lpstr>
      <vt:lpstr>STYLE </vt:lpstr>
      <vt:lpstr>PowerPoint Presentation</vt:lpstr>
      <vt:lpstr>SPACE AND SHINTAI</vt:lpstr>
      <vt:lpstr>Works primarily in concrete </vt:lpstr>
      <vt:lpstr>Naoshima Contemporary Art Museum Kagawa (1988-92)</vt:lpstr>
      <vt:lpstr>Walls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Interpretation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ANDO’S PROJECTS AND BUILDINGS FROM OUR VIEW</vt:lpstr>
      <vt:lpstr>Azuma House Kobe (1975)</vt:lpstr>
      <vt:lpstr>ROW HOUSE</vt:lpstr>
      <vt:lpstr>PowerPoint Presentation</vt:lpstr>
      <vt:lpstr>PowerPoint Presentation</vt:lpstr>
      <vt:lpstr>ROKKO HOUSING PROJECT</vt:lpstr>
      <vt:lpstr>PowerPoint Presentation</vt:lpstr>
      <vt:lpstr>CHURCHES</vt:lpstr>
      <vt:lpstr>PowerPoint Presentation</vt:lpstr>
      <vt:lpstr>PowerPoint Presentation</vt:lpstr>
      <vt:lpstr>PowerPoint Presentation</vt:lpstr>
      <vt:lpstr>PowerPoint Presentation</vt:lpstr>
      <vt:lpstr>Church of light </vt:lpstr>
      <vt:lpstr>PowerPoint Presentation</vt:lpstr>
      <vt:lpstr>PowerPoint Presentation</vt:lpstr>
      <vt:lpstr>LIFE AND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Naoshima Contemporary Art Museum Kagawa (1988-92)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TADAO ANDO</dc:title>
  <dc:creator>sumam</dc:creator>
  <cp:lastModifiedBy>sumam</cp:lastModifiedBy>
  <cp:revision>25</cp:revision>
  <dcterms:created xsi:type="dcterms:W3CDTF">2014-03-30T06:59:35Z</dcterms:created>
  <dcterms:modified xsi:type="dcterms:W3CDTF">2014-03-30T14:29:19Z</dcterms:modified>
</cp:coreProperties>
</file>